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493" r:id="rId2"/>
    <p:sldId id="459" r:id="rId3"/>
    <p:sldId id="513" r:id="rId4"/>
    <p:sldId id="515" r:id="rId5"/>
    <p:sldId id="514" r:id="rId6"/>
    <p:sldId id="516" r:id="rId7"/>
    <p:sldId id="517" r:id="rId8"/>
    <p:sldId id="518" r:id="rId9"/>
    <p:sldId id="519" r:id="rId10"/>
    <p:sldId id="520" r:id="rId11"/>
    <p:sldId id="521" r:id="rId12"/>
    <p:sldId id="522" r:id="rId13"/>
    <p:sldId id="49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63">
          <p15:clr>
            <a:srgbClr val="A4A3A4"/>
          </p15:clr>
        </p15:guide>
        <p15:guide id="3" pos="14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silong"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94759" autoAdjust="0"/>
  </p:normalViewPr>
  <p:slideViewPr>
    <p:cSldViewPr snapToGrid="0" showGuides="1">
      <p:cViewPr varScale="1">
        <p:scale>
          <a:sx n="81" d="100"/>
          <a:sy n="81" d="100"/>
        </p:scale>
        <p:origin x="1104" y="82"/>
      </p:cViewPr>
      <p:guideLst>
        <p:guide orient="horz" pos="2183"/>
        <p:guide pos="3863"/>
        <p:guide pos="1459"/>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cstate="print">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t>‹#›</a:t>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 name="-41" fmla="*/ 12192000 w 12192000"/>
              <a:gd name="-42" fmla="*/ 0 h 1730415"/>
              <a:gd name="-43" fmla="*/ 6096000 w 12192000"/>
              <a:gd name="-44" fmla="*/ 428577 h 1730415"/>
              <a:gd name="-45" fmla="*/ 0 w 12192000"/>
              <a:gd name="-46" fmla="*/ 0 h 1730415"/>
              <a:gd name="-47" fmla="*/ 0 w 12192000"/>
              <a:gd name="-48" fmla="*/ 1730415 h 1730415"/>
              <a:gd name="-49" fmla="*/ 6096000 w 12192000"/>
              <a:gd name="-50" fmla="*/ 1730415 h 1730415"/>
              <a:gd name="-51" fmla="*/ 12192000 w 12192000"/>
              <a:gd name="-52" fmla="*/ 1730415 h 1730415"/>
              <a:gd name="-53" fmla="*/ 12192000 w 12192000"/>
              <a:gd name="-54" fmla="*/ 0 h 1730415"/>
              <a:gd name="-55" fmla="*/ 12192000 w 12192000"/>
              <a:gd name="-56" fmla="*/ 0 h 1730415"/>
              <a:gd name="-57" fmla="*/ 6096000 w 12192000"/>
              <a:gd name="-58" fmla="*/ 428577 h 1730415"/>
              <a:gd name="-59" fmla="*/ 0 w 12192000"/>
              <a:gd name="-60" fmla="*/ 0 h 1730415"/>
              <a:gd name="-61" fmla="*/ 0 w 12192000"/>
              <a:gd name="-62" fmla="*/ 1730415 h 1730415"/>
              <a:gd name="-63" fmla="*/ 6096000 w 12192000"/>
              <a:gd name="-64" fmla="*/ 1730415 h 1730415"/>
              <a:gd name="-65" fmla="*/ 12192000 w 12192000"/>
              <a:gd name="-66" fmla="*/ 1730415 h 1730415"/>
              <a:gd name="-67" fmla="*/ 12192000 w 12192000"/>
              <a:gd name="-68" fmla="*/ 0 h 1730415"/>
              <a:gd name="-69" fmla="*/ 12192000 w 12192000"/>
              <a:gd name="-70" fmla="*/ 0 h 1730415"/>
              <a:gd name="-71" fmla="*/ 6096000 w 12192000"/>
              <a:gd name="-72" fmla="*/ 428577 h 1730415"/>
              <a:gd name="-73" fmla="*/ 0 w 12192000"/>
              <a:gd name="-74" fmla="*/ 0 h 1730415"/>
              <a:gd name="-75" fmla="*/ 0 w 12192000"/>
              <a:gd name="-76" fmla="*/ 1730415 h 1730415"/>
              <a:gd name="-77" fmla="*/ 6096000 w 12192000"/>
              <a:gd name="-78" fmla="*/ 1730415 h 1730415"/>
              <a:gd name="-79" fmla="*/ 12192000 w 12192000"/>
              <a:gd name="-80" fmla="*/ 1730415 h 1730415"/>
              <a:gd name="-81" fmla="*/ 12192000 w 12192000"/>
              <a:gd name="-82" fmla="*/ 0 h 1730415"/>
            </a:gdLst>
            <a:ahLst/>
            <a:cxnLst>
              <a:cxn ang="0">
                <a:pos x="-69" y="-70"/>
              </a:cxn>
              <a:cxn ang="0">
                <a:pos x="-71" y="-72"/>
              </a:cxn>
              <a:cxn ang="0">
                <a:pos x="-73" y="-74"/>
              </a:cxn>
              <a:cxn ang="0">
                <a:pos x="-75" y="-76"/>
              </a:cxn>
              <a:cxn ang="0">
                <a:pos x="-77" y="-78"/>
              </a:cxn>
              <a:cxn ang="0">
                <a:pos x="-79" y="-80"/>
              </a:cxn>
              <a:cxn ang="0">
                <a:pos x="-81" y="-82"/>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Lst>
            <a:ahLst/>
            <a:cxnLst>
              <a:cxn ang="0">
                <a:pos x="-27" y="-28"/>
              </a:cxn>
              <a:cxn ang="0">
                <a:pos x="-29" y="-30"/>
              </a:cxn>
              <a:cxn ang="0">
                <a:pos x="-31" y="-32"/>
              </a:cxn>
              <a:cxn ang="0">
                <a:pos x="-33" y="-34"/>
              </a:cxn>
              <a:cxn ang="0">
                <a:pos x="-35" y="-36"/>
              </a:cxn>
              <a:cxn ang="0">
                <a:pos x="-37" y="-38"/>
              </a:cxn>
              <a:cxn ang="0">
                <a:pos x="-39" y="-40"/>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汇报人：曹思龙</a:t>
            </a:r>
          </a:p>
        </p:txBody>
      </p:sp>
      <p:sp>
        <p:nvSpPr>
          <p:cNvPr id="3" name="矩形 2"/>
          <p:cNvSpPr/>
          <p:nvPr/>
        </p:nvSpPr>
        <p:spPr>
          <a:xfrm>
            <a:off x="6524699" y="5275750"/>
            <a:ext cx="1970411"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时间：</a:t>
            </a:r>
            <a:r>
              <a:rPr lang="en-US" altLang="zh-CN" sz="2000" b="1" dirty="0">
                <a:solidFill>
                  <a:schemeClr val="bg1"/>
                </a:solidFill>
                <a:latin typeface="+mn-ea"/>
              </a:rPr>
              <a:t>2023.1 </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r>
              <a:rPr lang="zh-CN" altLang="en-US" sz="5400" b="1" dirty="0">
                <a:solidFill>
                  <a:schemeClr val="accent1"/>
                </a:solidFill>
                <a:latin typeface="+mj-ea"/>
                <a:ea typeface="+mj-ea"/>
              </a:rPr>
              <a:t>       组会汇报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EFF887-87E1-53A7-7A29-B5F44D660DE0}"/>
              </a:ext>
            </a:extLst>
          </p:cNvPr>
          <p:cNvSpPr>
            <a:spLocks noGrp="1"/>
          </p:cNvSpPr>
          <p:nvPr>
            <p:ph type="sldNum" sz="quarter" idx="12"/>
          </p:nvPr>
        </p:nvSpPr>
        <p:spPr/>
        <p:txBody>
          <a:bodyPr/>
          <a:lstStyle/>
          <a:p>
            <a:fld id="{7CFB1EEF-B761-4911-A2FD-18DBD3241D03}" type="slidenum">
              <a:rPr lang="zh-CN" altLang="en-US" spc="90" smtClean="0"/>
              <a:t>10</a:t>
            </a:fld>
            <a:endParaRPr lang="zh-CN" altLang="en-US" spc="90" dirty="0"/>
          </a:p>
        </p:txBody>
      </p:sp>
      <p:pic>
        <p:nvPicPr>
          <p:cNvPr id="4" name="图片 3">
            <a:extLst>
              <a:ext uri="{FF2B5EF4-FFF2-40B4-BE49-F238E27FC236}">
                <a16:creationId xmlns:a16="http://schemas.microsoft.com/office/drawing/2014/main" id="{1E23B60F-B82F-DCB8-2F3D-83733865D502}"/>
              </a:ext>
            </a:extLst>
          </p:cNvPr>
          <p:cNvPicPr>
            <a:picLocks noChangeAspect="1"/>
          </p:cNvPicPr>
          <p:nvPr/>
        </p:nvPicPr>
        <p:blipFill>
          <a:blip r:embed="rId2"/>
          <a:stretch>
            <a:fillRect/>
          </a:stretch>
        </p:blipFill>
        <p:spPr>
          <a:xfrm>
            <a:off x="415811" y="806614"/>
            <a:ext cx="2461473" cy="5631668"/>
          </a:xfrm>
          <a:prstGeom prst="rect">
            <a:avLst/>
          </a:prstGeom>
        </p:spPr>
      </p:pic>
      <p:sp>
        <p:nvSpPr>
          <p:cNvPr id="6" name="文本框 5">
            <a:extLst>
              <a:ext uri="{FF2B5EF4-FFF2-40B4-BE49-F238E27FC236}">
                <a16:creationId xmlns:a16="http://schemas.microsoft.com/office/drawing/2014/main" id="{CCEDD059-19BA-B4EA-BF06-A8EE9BD4DB18}"/>
              </a:ext>
            </a:extLst>
          </p:cNvPr>
          <p:cNvSpPr txBox="1"/>
          <p:nvPr/>
        </p:nvSpPr>
        <p:spPr>
          <a:xfrm>
            <a:off x="3179190" y="1152129"/>
            <a:ext cx="6094428" cy="646331"/>
          </a:xfrm>
          <a:prstGeom prst="rect">
            <a:avLst/>
          </a:prstGeom>
          <a:noFill/>
        </p:spPr>
        <p:txBody>
          <a:bodyPr wrap="square">
            <a:spAutoFit/>
          </a:bodyPr>
          <a:lstStyle/>
          <a:p>
            <a:r>
              <a:rPr lang="zh-CN" altLang="en-US" dirty="0"/>
              <a:t>顶部显示了从簇头到汇聚的吞吐量。</a:t>
            </a:r>
            <a:r>
              <a:rPr lang="en-US" altLang="zh-CN" dirty="0"/>
              <a:t>SEP</a:t>
            </a:r>
            <a:r>
              <a:rPr lang="zh-CN" altLang="en-US" dirty="0"/>
              <a:t>的吞吐量在稳定区域和大多数不稳定区域明显大于</a:t>
            </a:r>
            <a:r>
              <a:rPr lang="en-US" altLang="zh-CN" dirty="0"/>
              <a:t>LEACH</a:t>
            </a:r>
            <a:r>
              <a:rPr lang="zh-CN" altLang="en-US" dirty="0"/>
              <a:t>的吞吐量。</a:t>
            </a:r>
          </a:p>
        </p:txBody>
      </p:sp>
      <p:sp>
        <p:nvSpPr>
          <p:cNvPr id="8" name="文本框 7">
            <a:extLst>
              <a:ext uri="{FF2B5EF4-FFF2-40B4-BE49-F238E27FC236}">
                <a16:creationId xmlns:a16="http://schemas.microsoft.com/office/drawing/2014/main" id="{B12F5216-0109-5C46-13DA-661475465883}"/>
              </a:ext>
            </a:extLst>
          </p:cNvPr>
          <p:cNvSpPr txBox="1"/>
          <p:nvPr/>
        </p:nvSpPr>
        <p:spPr>
          <a:xfrm>
            <a:off x="3179190" y="2967335"/>
            <a:ext cx="6094428" cy="923330"/>
          </a:xfrm>
          <a:prstGeom prst="rect">
            <a:avLst/>
          </a:prstGeom>
          <a:noFill/>
        </p:spPr>
        <p:txBody>
          <a:bodyPr wrap="square">
            <a:spAutoFit/>
          </a:bodyPr>
          <a:lstStyle/>
          <a:p>
            <a:r>
              <a:rPr lang="zh-CN" altLang="en-US" dirty="0"/>
              <a:t>中部中观察到了相同的结果，对于节点到它们的簇头的吞吐量来说，在</a:t>
            </a:r>
            <a:r>
              <a:rPr lang="en-US" altLang="zh-CN" dirty="0"/>
              <a:t>SEP</a:t>
            </a:r>
            <a:r>
              <a:rPr lang="zh-CN" altLang="en-US" dirty="0"/>
              <a:t>的情况下，簇头在不稳定时期的选举相对更加稳定。</a:t>
            </a:r>
          </a:p>
        </p:txBody>
      </p:sp>
      <p:sp>
        <p:nvSpPr>
          <p:cNvPr id="10" name="文本框 9">
            <a:extLst>
              <a:ext uri="{FF2B5EF4-FFF2-40B4-BE49-F238E27FC236}">
                <a16:creationId xmlns:a16="http://schemas.microsoft.com/office/drawing/2014/main" id="{B40E0825-E37A-6E15-3B4B-48D29D7A0B63}"/>
              </a:ext>
            </a:extLst>
          </p:cNvPr>
          <p:cNvSpPr txBox="1"/>
          <p:nvPr/>
        </p:nvSpPr>
        <p:spPr>
          <a:xfrm>
            <a:off x="3179190" y="4866290"/>
            <a:ext cx="6094428" cy="646331"/>
          </a:xfrm>
          <a:prstGeom prst="rect">
            <a:avLst/>
          </a:prstGeom>
          <a:noFill/>
        </p:spPr>
        <p:txBody>
          <a:bodyPr wrap="square">
            <a:spAutoFit/>
          </a:bodyPr>
          <a:lstStyle/>
          <a:p>
            <a:r>
              <a:rPr lang="zh-CN" altLang="en-US" dirty="0"/>
              <a:t>底部</a:t>
            </a:r>
            <a:r>
              <a:rPr lang="en-US" altLang="zh-CN" dirty="0"/>
              <a:t>SEP</a:t>
            </a:r>
            <a:r>
              <a:rPr lang="zh-CN" altLang="en-US" dirty="0"/>
              <a:t>的总体吞吐量在稳定区域大于</a:t>
            </a:r>
            <a:r>
              <a:rPr lang="en-US" altLang="zh-CN" dirty="0"/>
              <a:t>LEACH</a:t>
            </a:r>
            <a:r>
              <a:rPr lang="zh-CN" altLang="en-US" dirty="0"/>
              <a:t>和</a:t>
            </a:r>
            <a:r>
              <a:rPr lang="en-US" altLang="zh-CN" dirty="0"/>
              <a:t>FAIR</a:t>
            </a:r>
            <a:r>
              <a:rPr lang="zh-CN" altLang="en-US" dirty="0"/>
              <a:t>，在不稳定区域接近</a:t>
            </a:r>
            <a:r>
              <a:rPr lang="en-US" altLang="zh-CN" dirty="0"/>
              <a:t>FAIR</a:t>
            </a:r>
            <a:endParaRPr lang="zh-CN" altLang="en-US" dirty="0"/>
          </a:p>
        </p:txBody>
      </p:sp>
    </p:spTree>
    <p:extLst>
      <p:ext uri="{BB962C8B-B14F-4D97-AF65-F5344CB8AC3E}">
        <p14:creationId xmlns:p14="http://schemas.microsoft.com/office/powerpoint/2010/main" val="128756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389128-8735-E95A-A2ED-A44D6EE72598}"/>
              </a:ext>
            </a:extLst>
          </p:cNvPr>
          <p:cNvSpPr>
            <a:spLocks noGrp="1"/>
          </p:cNvSpPr>
          <p:nvPr>
            <p:ph type="sldNum" sz="quarter" idx="12"/>
          </p:nvPr>
        </p:nvSpPr>
        <p:spPr/>
        <p:txBody>
          <a:bodyPr/>
          <a:lstStyle/>
          <a:p>
            <a:fld id="{7CFB1EEF-B761-4911-A2FD-18DBD3241D03}" type="slidenum">
              <a:rPr lang="zh-CN" altLang="en-US" spc="90" smtClean="0"/>
              <a:t>11</a:t>
            </a:fld>
            <a:endParaRPr lang="zh-CN" altLang="en-US" spc="90" dirty="0"/>
          </a:p>
        </p:txBody>
      </p:sp>
      <p:pic>
        <p:nvPicPr>
          <p:cNvPr id="4" name="图片 3">
            <a:extLst>
              <a:ext uri="{FF2B5EF4-FFF2-40B4-BE49-F238E27FC236}">
                <a16:creationId xmlns:a16="http://schemas.microsoft.com/office/drawing/2014/main" id="{3A67661B-96DA-3570-C58E-10D6C1C4DCBA}"/>
              </a:ext>
            </a:extLst>
          </p:cNvPr>
          <p:cNvPicPr>
            <a:picLocks noChangeAspect="1"/>
          </p:cNvPicPr>
          <p:nvPr/>
        </p:nvPicPr>
        <p:blipFill>
          <a:blip r:embed="rId2"/>
          <a:stretch>
            <a:fillRect/>
          </a:stretch>
        </p:blipFill>
        <p:spPr>
          <a:xfrm>
            <a:off x="4084982" y="0"/>
            <a:ext cx="1723467" cy="3885732"/>
          </a:xfrm>
          <a:prstGeom prst="rect">
            <a:avLst/>
          </a:prstGeom>
        </p:spPr>
      </p:pic>
      <p:sp>
        <p:nvSpPr>
          <p:cNvPr id="6" name="文本框 5">
            <a:extLst>
              <a:ext uri="{FF2B5EF4-FFF2-40B4-BE49-F238E27FC236}">
                <a16:creationId xmlns:a16="http://schemas.microsoft.com/office/drawing/2014/main" id="{39AE0B5E-4BE7-B660-0267-4D1E06F63E88}"/>
              </a:ext>
            </a:extLst>
          </p:cNvPr>
          <p:cNvSpPr txBox="1"/>
          <p:nvPr/>
        </p:nvSpPr>
        <p:spPr>
          <a:xfrm>
            <a:off x="5927889" y="1387502"/>
            <a:ext cx="6094428" cy="646331"/>
          </a:xfrm>
          <a:prstGeom prst="rect">
            <a:avLst/>
          </a:prstGeom>
          <a:noFill/>
        </p:spPr>
        <p:txBody>
          <a:bodyPr wrap="square">
            <a:spAutoFit/>
          </a:bodyPr>
          <a:lstStyle/>
          <a:p>
            <a:r>
              <a:rPr lang="zh-CN" altLang="en-US" dirty="0"/>
              <a:t>通过变化</a:t>
            </a:r>
            <a:r>
              <a:rPr lang="en-US" altLang="zh-CN" dirty="0"/>
              <a:t>m</a:t>
            </a:r>
            <a:r>
              <a:rPr lang="zh-CN" altLang="en-US" dirty="0"/>
              <a:t>和</a:t>
            </a:r>
            <a:r>
              <a:rPr lang="el-GR" altLang="zh-CN" dirty="0"/>
              <a:t>α</a:t>
            </a:r>
            <a:r>
              <a:rPr lang="zh-CN" altLang="en-US" dirty="0"/>
              <a:t>，</a:t>
            </a:r>
            <a:r>
              <a:rPr lang="en-US" altLang="zh-CN" dirty="0"/>
              <a:t>SEP</a:t>
            </a:r>
            <a:r>
              <a:rPr lang="zh-CN" altLang="en-US" dirty="0"/>
              <a:t>协议在稳定期长度方面的敏感性，不过的介绍</a:t>
            </a:r>
          </a:p>
        </p:txBody>
      </p:sp>
      <p:sp>
        <p:nvSpPr>
          <p:cNvPr id="8" name="文本框 7">
            <a:extLst>
              <a:ext uri="{FF2B5EF4-FFF2-40B4-BE49-F238E27FC236}">
                <a16:creationId xmlns:a16="http://schemas.microsoft.com/office/drawing/2014/main" id="{2F0E7672-255E-4653-9AD7-E7C05FE855C0}"/>
              </a:ext>
            </a:extLst>
          </p:cNvPr>
          <p:cNvSpPr txBox="1"/>
          <p:nvPr/>
        </p:nvSpPr>
        <p:spPr>
          <a:xfrm>
            <a:off x="928148" y="4137947"/>
            <a:ext cx="9999481" cy="1754326"/>
          </a:xfrm>
          <a:prstGeom prst="rect">
            <a:avLst/>
          </a:prstGeom>
          <a:noFill/>
        </p:spPr>
        <p:txBody>
          <a:bodyPr wrap="square">
            <a:spAutoFit/>
          </a:bodyPr>
          <a:lstStyle/>
          <a:p>
            <a:r>
              <a:rPr lang="zh-CN" altLang="en-US" dirty="0"/>
              <a:t>      总结：</a:t>
            </a:r>
            <a:r>
              <a:rPr lang="en-US" altLang="zh-CN" dirty="0"/>
              <a:t>1.</a:t>
            </a:r>
            <a:r>
              <a:rPr lang="zh-CN" altLang="en-US" dirty="0"/>
              <a:t>在具有异质节点的无线传感器网络中，</a:t>
            </a:r>
            <a:r>
              <a:rPr lang="en-US" altLang="zh-CN" dirty="0"/>
              <a:t>LEACH</a:t>
            </a:r>
            <a:r>
              <a:rPr lang="zh-CN" altLang="en-US" dirty="0"/>
              <a:t>更早地进入不稳定的操作状态。</a:t>
            </a:r>
            <a:endParaRPr lang="en-US" altLang="zh-CN" dirty="0"/>
          </a:p>
          <a:p>
            <a:r>
              <a:rPr lang="en-US" altLang="zh-CN" dirty="0"/>
              <a:t>2.SEP</a:t>
            </a:r>
            <a:r>
              <a:rPr lang="zh-CN" altLang="en-US" dirty="0"/>
              <a:t>协议通过为簇头选举分配由节点的相对初始能量加权的概率，成功地通过意识到异质性来扩展稳定区域。</a:t>
            </a:r>
            <a:endParaRPr lang="en-US" altLang="zh-CN" dirty="0"/>
          </a:p>
          <a:p>
            <a:r>
              <a:rPr lang="en-US" altLang="zh-CN" dirty="0"/>
              <a:t>3.SEP</a:t>
            </a:r>
            <a:r>
              <a:rPr lang="zh-CN" altLang="en-US" dirty="0"/>
              <a:t>的性能观察结果接近于通过在整个传感器领域均匀分布高级节点的额外能量获得的理想上限。</a:t>
            </a:r>
            <a:r>
              <a:rPr lang="en-US" altLang="zh-CN" dirty="0"/>
              <a:t>4.</a:t>
            </a:r>
            <a:r>
              <a:rPr lang="zh-CN" altLang="en-US" dirty="0"/>
              <a:t>在明智地消耗高级节点的额外能量方面，</a:t>
            </a:r>
            <a:r>
              <a:rPr lang="en-US" altLang="zh-CN" dirty="0"/>
              <a:t>SEP</a:t>
            </a:r>
            <a:r>
              <a:rPr lang="zh-CN" altLang="en-US" dirty="0"/>
              <a:t>比</a:t>
            </a:r>
            <a:r>
              <a:rPr lang="en-US" altLang="zh-CN" dirty="0"/>
              <a:t>LEACH</a:t>
            </a:r>
            <a:r>
              <a:rPr lang="zh-CN" altLang="en-US" dirty="0"/>
              <a:t>更具弹性 </a:t>
            </a:r>
            <a:r>
              <a:rPr lang="en-US" altLang="zh-CN" dirty="0"/>
              <a:t>- SEP</a:t>
            </a:r>
            <a:r>
              <a:rPr lang="zh-CN" altLang="en-US" dirty="0"/>
              <a:t>在额外能量更高的情况下产生更长的稳定区域。</a:t>
            </a:r>
          </a:p>
        </p:txBody>
      </p:sp>
    </p:spTree>
    <p:extLst>
      <p:ext uri="{BB962C8B-B14F-4D97-AF65-F5344CB8AC3E}">
        <p14:creationId xmlns:p14="http://schemas.microsoft.com/office/powerpoint/2010/main" val="403124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46C9EA-1B72-BE45-84AF-2EDB5FDA2C8C}"/>
              </a:ext>
            </a:extLst>
          </p:cNvPr>
          <p:cNvSpPr>
            <a:spLocks noGrp="1"/>
          </p:cNvSpPr>
          <p:nvPr>
            <p:ph type="sldNum" sz="quarter" idx="12"/>
          </p:nvPr>
        </p:nvSpPr>
        <p:spPr/>
        <p:txBody>
          <a:bodyPr/>
          <a:lstStyle/>
          <a:p>
            <a:fld id="{7CFB1EEF-B761-4911-A2FD-18DBD3241D03}" type="slidenum">
              <a:rPr lang="zh-CN" altLang="en-US" spc="90" smtClean="0"/>
              <a:t>12</a:t>
            </a:fld>
            <a:endParaRPr lang="zh-CN" altLang="en-US" spc="90" dirty="0"/>
          </a:p>
        </p:txBody>
      </p:sp>
      <p:sp>
        <p:nvSpPr>
          <p:cNvPr id="4" name="文本框 3">
            <a:extLst>
              <a:ext uri="{FF2B5EF4-FFF2-40B4-BE49-F238E27FC236}">
                <a16:creationId xmlns:a16="http://schemas.microsoft.com/office/drawing/2014/main" id="{273133E2-80C1-6872-3BD5-185F11062613}"/>
              </a:ext>
            </a:extLst>
          </p:cNvPr>
          <p:cNvSpPr txBox="1"/>
          <p:nvPr/>
        </p:nvSpPr>
        <p:spPr>
          <a:xfrm>
            <a:off x="285161" y="753300"/>
            <a:ext cx="6094428" cy="523220"/>
          </a:xfrm>
          <a:prstGeom prst="rect">
            <a:avLst/>
          </a:prstGeom>
          <a:noFill/>
        </p:spPr>
        <p:txBody>
          <a:bodyPr wrap="square">
            <a:spAutoFit/>
          </a:bodyPr>
          <a:lstStyle/>
          <a:p>
            <a:r>
              <a:rPr lang="en-US" altLang="zh-CN" sz="2800" dirty="0"/>
              <a:t>5.</a:t>
            </a:r>
            <a:r>
              <a:rPr lang="zh-CN" altLang="en-US" sz="2800" dirty="0"/>
              <a:t>结果总结</a:t>
            </a:r>
          </a:p>
        </p:txBody>
      </p:sp>
      <p:sp>
        <p:nvSpPr>
          <p:cNvPr id="8" name="文本框 7">
            <a:extLst>
              <a:ext uri="{FF2B5EF4-FFF2-40B4-BE49-F238E27FC236}">
                <a16:creationId xmlns:a16="http://schemas.microsoft.com/office/drawing/2014/main" id="{297BC70E-78B2-3239-E943-E4D8732604C6}"/>
              </a:ext>
            </a:extLst>
          </p:cNvPr>
          <p:cNvSpPr txBox="1"/>
          <p:nvPr/>
        </p:nvSpPr>
        <p:spPr>
          <a:xfrm>
            <a:off x="681086" y="1491495"/>
            <a:ext cx="10659359" cy="1200329"/>
          </a:xfrm>
          <a:prstGeom prst="rect">
            <a:avLst/>
          </a:prstGeom>
          <a:noFill/>
        </p:spPr>
        <p:txBody>
          <a:bodyPr wrap="square">
            <a:spAutoFit/>
          </a:bodyPr>
          <a:lstStyle/>
          <a:p>
            <a:r>
              <a:rPr lang="zh-CN" altLang="en-US" dirty="0"/>
              <a:t>     本文研究了在分层聚类的无线传感器网络中，节点的能量异质性对网络的影响，定义了本文中用来评估聚类协议性能的度量，包括稳定周期、网络生存期、吞吐量。</a:t>
            </a:r>
            <a:r>
              <a:rPr lang="en-US" altLang="zh-CN" dirty="0"/>
              <a:t>SEP</a:t>
            </a:r>
            <a:r>
              <a:rPr lang="zh-CN" altLang="en-US" dirty="0"/>
              <a:t>与</a:t>
            </a:r>
            <a:r>
              <a:rPr lang="en-US" altLang="zh-CN" dirty="0"/>
              <a:t>leach</a:t>
            </a:r>
            <a:r>
              <a:rPr lang="zh-CN" altLang="en-US" dirty="0"/>
              <a:t>大致相同，</a:t>
            </a:r>
            <a:r>
              <a:rPr lang="en-US" altLang="zh-CN" dirty="0"/>
              <a:t>SEP</a:t>
            </a:r>
            <a:r>
              <a:rPr lang="zh-CN" altLang="en-US" dirty="0"/>
              <a:t>对节点异构引入了普通节点和先进节点的不同加权概率，保证了保证每个历元的簇头数量为</a:t>
            </a:r>
            <a:r>
              <a:rPr lang="en-US" altLang="zh-CN" dirty="0" err="1"/>
              <a:t>n×popt</a:t>
            </a:r>
            <a:r>
              <a:rPr lang="zh-CN" altLang="en-US" dirty="0"/>
              <a:t>，延长了稳定期</a:t>
            </a:r>
            <a:r>
              <a:rPr lang="el-GR" altLang="zh-CN" dirty="0"/>
              <a:t>1+α⋅</a:t>
            </a:r>
            <a:r>
              <a:rPr lang="en-US" altLang="zh-CN" dirty="0"/>
              <a:t>m</a:t>
            </a:r>
            <a:r>
              <a:rPr lang="zh-CN" altLang="en-US" dirty="0"/>
              <a:t>倍，平均吞吐量增大，改善能量消耗的均衡性。</a:t>
            </a:r>
          </a:p>
        </p:txBody>
      </p:sp>
    </p:spTree>
    <p:extLst>
      <p:ext uri="{BB962C8B-B14F-4D97-AF65-F5344CB8AC3E}">
        <p14:creationId xmlns:p14="http://schemas.microsoft.com/office/powerpoint/2010/main" val="187419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chemeClr val="accent1"/>
                </a:solidFill>
                <a:latin typeface="+mj-ea"/>
                <a:ea typeface="+mj-ea"/>
              </a:rPr>
              <a:t>谢谢您的观看</a:t>
            </a:r>
          </a:p>
        </p:txBody>
      </p:sp>
      <p:grpSp>
        <p:nvGrpSpPr>
          <p:cNvPr id="20" name="组合 19"/>
          <p:cNvGrpSpPr/>
          <p:nvPr/>
        </p:nvGrpSpPr>
        <p:grpSpPr>
          <a:xfrm>
            <a:off x="5233416" y="2886181"/>
            <a:ext cx="1725168" cy="0"/>
            <a:chOff x="6585058" y="2318898"/>
            <a:chExt cx="1725168" cy="0"/>
          </a:xfrm>
        </p:grpSpPr>
        <p:cxnSp>
          <p:nvCxnSpPr>
            <p:cNvPr id="18" name="直接连接符 17"/>
            <p:cNvCxnSpPr/>
            <p:nvPr/>
          </p:nvCxnSpPr>
          <p:spPr>
            <a:xfrm>
              <a:off x="6585058" y="2318898"/>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8478" y="2318898"/>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t>2</a:t>
            </a:fld>
            <a:endParaRPr lang="zh-CN" altLang="en-US" spc="90" dirty="0"/>
          </a:p>
        </p:txBody>
      </p:sp>
      <p:pic>
        <p:nvPicPr>
          <p:cNvPr id="6" name="图片 5">
            <a:extLst>
              <a:ext uri="{FF2B5EF4-FFF2-40B4-BE49-F238E27FC236}">
                <a16:creationId xmlns:a16="http://schemas.microsoft.com/office/drawing/2014/main" id="{E38881DD-CAB1-866C-5538-3F416FA0C275}"/>
              </a:ext>
            </a:extLst>
          </p:cNvPr>
          <p:cNvPicPr>
            <a:picLocks noChangeAspect="1"/>
          </p:cNvPicPr>
          <p:nvPr/>
        </p:nvPicPr>
        <p:blipFill>
          <a:blip r:embed="rId4"/>
          <a:stretch>
            <a:fillRect/>
          </a:stretch>
        </p:blipFill>
        <p:spPr>
          <a:xfrm>
            <a:off x="1847439" y="610049"/>
            <a:ext cx="8598139" cy="1683371"/>
          </a:xfrm>
          <a:prstGeom prst="rect">
            <a:avLst/>
          </a:prstGeom>
        </p:spPr>
      </p:pic>
      <p:sp>
        <p:nvSpPr>
          <p:cNvPr id="8" name="文本框 7">
            <a:extLst>
              <a:ext uri="{FF2B5EF4-FFF2-40B4-BE49-F238E27FC236}">
                <a16:creationId xmlns:a16="http://schemas.microsoft.com/office/drawing/2014/main" id="{377F465F-7EE0-F71F-9273-08D669F1A260}"/>
              </a:ext>
            </a:extLst>
          </p:cNvPr>
          <p:cNvSpPr txBox="1"/>
          <p:nvPr/>
        </p:nvSpPr>
        <p:spPr>
          <a:xfrm>
            <a:off x="2334005" y="2905780"/>
            <a:ext cx="7523989" cy="523220"/>
          </a:xfrm>
          <a:prstGeom prst="rect">
            <a:avLst/>
          </a:prstGeom>
          <a:noFill/>
        </p:spPr>
        <p:txBody>
          <a:bodyPr wrap="square">
            <a:spAutoFit/>
          </a:bodyPr>
          <a:lstStyle/>
          <a:p>
            <a:r>
              <a:rPr lang="en-US" altLang="zh-CN" sz="2800" dirty="0"/>
              <a:t>SEP:</a:t>
            </a:r>
            <a:r>
              <a:rPr lang="zh-CN" altLang="en-US" sz="2800" dirty="0"/>
              <a:t>聚类异构无线传感器网络的稳定选举协议</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5AAB54-6944-946A-3D06-3FCD7A72DE3B}"/>
              </a:ext>
            </a:extLst>
          </p:cNvPr>
          <p:cNvSpPr>
            <a:spLocks noGrp="1"/>
          </p:cNvSpPr>
          <p:nvPr>
            <p:ph type="sldNum" sz="quarter" idx="12"/>
          </p:nvPr>
        </p:nvSpPr>
        <p:spPr/>
        <p:txBody>
          <a:bodyPr/>
          <a:lstStyle/>
          <a:p>
            <a:fld id="{7CFB1EEF-B761-4911-A2FD-18DBD3241D03}" type="slidenum">
              <a:rPr lang="zh-CN" altLang="en-US" spc="90" smtClean="0"/>
              <a:t>3</a:t>
            </a:fld>
            <a:endParaRPr lang="zh-CN" altLang="en-US" spc="90" dirty="0"/>
          </a:p>
        </p:txBody>
      </p:sp>
      <p:sp>
        <p:nvSpPr>
          <p:cNvPr id="4" name="文本框 3">
            <a:extLst>
              <a:ext uri="{FF2B5EF4-FFF2-40B4-BE49-F238E27FC236}">
                <a16:creationId xmlns:a16="http://schemas.microsoft.com/office/drawing/2014/main" id="{08628DC4-79A9-EA09-AD44-371AE9142DE3}"/>
              </a:ext>
            </a:extLst>
          </p:cNvPr>
          <p:cNvSpPr txBox="1"/>
          <p:nvPr/>
        </p:nvSpPr>
        <p:spPr>
          <a:xfrm>
            <a:off x="917753" y="1473707"/>
            <a:ext cx="9923242" cy="1477328"/>
          </a:xfrm>
          <a:prstGeom prst="rect">
            <a:avLst/>
          </a:prstGeom>
          <a:noFill/>
        </p:spPr>
        <p:txBody>
          <a:bodyPr wrap="square">
            <a:spAutoFit/>
          </a:bodyPr>
          <a:lstStyle/>
          <a:p>
            <a:r>
              <a:rPr lang="zh-CN" altLang="en-US" dirty="0"/>
              <a:t>      这项研究的背景主要是针对无线传感器网络中能量异质性的问题，特别是在节点的初始能量方面存在差异。在这种情况下，传统的协议可能无法充分利用节点之间的差异，导致能量不均匀消耗，降低网络寿命。作者通过研究 例如像</a:t>
            </a:r>
            <a:r>
              <a:rPr lang="en-US" altLang="zh-CN" dirty="0"/>
              <a:t>LEACH</a:t>
            </a:r>
            <a:r>
              <a:rPr lang="zh-CN" altLang="en-US" dirty="0"/>
              <a:t>（</a:t>
            </a:r>
            <a:r>
              <a:rPr lang="en-US" altLang="zh-CN" dirty="0"/>
              <a:t>Low-Energy Adaptive Clustering Hierarchy</a:t>
            </a:r>
            <a:r>
              <a:rPr lang="zh-CN" altLang="en-US" dirty="0"/>
              <a:t>）协议存在的问题，特别是在能量异质性方面的表现，提出了一种新的协议 </a:t>
            </a:r>
            <a:r>
              <a:rPr lang="en-US" altLang="zh-CN" dirty="0"/>
              <a:t>SEP</a:t>
            </a:r>
            <a:r>
              <a:rPr lang="zh-CN" altLang="en-US" dirty="0"/>
              <a:t>（</a:t>
            </a:r>
            <a:r>
              <a:rPr lang="en-US" altLang="zh-CN" dirty="0"/>
              <a:t>Stable Election Protocol</a:t>
            </a:r>
            <a:r>
              <a:rPr lang="zh-CN" altLang="en-US" dirty="0"/>
              <a:t>），以改善能量消耗的均衡性，延长网络的稳定期。</a:t>
            </a:r>
          </a:p>
        </p:txBody>
      </p:sp>
      <p:sp>
        <p:nvSpPr>
          <p:cNvPr id="5" name="文本框 4">
            <a:extLst>
              <a:ext uri="{FF2B5EF4-FFF2-40B4-BE49-F238E27FC236}">
                <a16:creationId xmlns:a16="http://schemas.microsoft.com/office/drawing/2014/main" id="{FA5B6FE0-3038-A628-B6CB-9F38E3BB5A59}"/>
              </a:ext>
            </a:extLst>
          </p:cNvPr>
          <p:cNvSpPr txBox="1"/>
          <p:nvPr/>
        </p:nvSpPr>
        <p:spPr>
          <a:xfrm>
            <a:off x="337751" y="708456"/>
            <a:ext cx="2471352" cy="523220"/>
          </a:xfrm>
          <a:prstGeom prst="rect">
            <a:avLst/>
          </a:prstGeom>
          <a:noFill/>
        </p:spPr>
        <p:txBody>
          <a:bodyPr wrap="square" rtlCol="0">
            <a:spAutoFit/>
          </a:bodyPr>
          <a:lstStyle/>
          <a:p>
            <a:r>
              <a:rPr lang="en-US" altLang="zh-CN" sz="2800" b="1" dirty="0"/>
              <a:t>1.</a:t>
            </a:r>
            <a:r>
              <a:rPr lang="zh-CN" altLang="en-US" sz="2800" b="1" dirty="0"/>
              <a:t>研究背景</a:t>
            </a:r>
          </a:p>
        </p:txBody>
      </p:sp>
      <p:sp>
        <p:nvSpPr>
          <p:cNvPr id="7" name="文本框 6">
            <a:extLst>
              <a:ext uri="{FF2B5EF4-FFF2-40B4-BE49-F238E27FC236}">
                <a16:creationId xmlns:a16="http://schemas.microsoft.com/office/drawing/2014/main" id="{D16692E7-83B7-E578-476F-FD9070B47210}"/>
              </a:ext>
            </a:extLst>
          </p:cNvPr>
          <p:cNvSpPr txBox="1"/>
          <p:nvPr/>
        </p:nvSpPr>
        <p:spPr>
          <a:xfrm>
            <a:off x="337751" y="3301598"/>
            <a:ext cx="6096000" cy="523220"/>
          </a:xfrm>
          <a:prstGeom prst="rect">
            <a:avLst/>
          </a:prstGeom>
          <a:noFill/>
        </p:spPr>
        <p:txBody>
          <a:bodyPr wrap="square">
            <a:spAutoFit/>
          </a:bodyPr>
          <a:lstStyle/>
          <a:p>
            <a:r>
              <a:rPr lang="en-US" altLang="zh-CN" sz="2800" b="1" dirty="0"/>
              <a:t>2.</a:t>
            </a:r>
            <a:r>
              <a:rPr lang="zh-CN" altLang="en-US" sz="2800" b="1" dirty="0"/>
              <a:t>研究思路</a:t>
            </a:r>
          </a:p>
        </p:txBody>
      </p:sp>
      <p:sp>
        <p:nvSpPr>
          <p:cNvPr id="10" name="文本框 9">
            <a:extLst>
              <a:ext uri="{FF2B5EF4-FFF2-40B4-BE49-F238E27FC236}">
                <a16:creationId xmlns:a16="http://schemas.microsoft.com/office/drawing/2014/main" id="{4B085E30-1641-0F27-8169-838235C0541A}"/>
              </a:ext>
            </a:extLst>
          </p:cNvPr>
          <p:cNvSpPr txBox="1"/>
          <p:nvPr/>
        </p:nvSpPr>
        <p:spPr>
          <a:xfrm>
            <a:off x="652743" y="3990715"/>
            <a:ext cx="4538963" cy="369332"/>
          </a:xfrm>
          <a:prstGeom prst="rect">
            <a:avLst/>
          </a:prstGeom>
          <a:noFill/>
        </p:spPr>
        <p:txBody>
          <a:bodyPr wrap="square" rtlCol="0">
            <a:spAutoFit/>
          </a:bodyPr>
          <a:lstStyle/>
          <a:p>
            <a:r>
              <a:rPr lang="en-US" altLang="zh-CN" dirty="0"/>
              <a:t>A.</a:t>
            </a:r>
            <a:r>
              <a:rPr lang="zh-CN" altLang="en-US" dirty="0"/>
              <a:t>问题定义与描述</a:t>
            </a:r>
          </a:p>
        </p:txBody>
      </p:sp>
      <p:sp>
        <p:nvSpPr>
          <p:cNvPr id="11" name="文本框 10">
            <a:extLst>
              <a:ext uri="{FF2B5EF4-FFF2-40B4-BE49-F238E27FC236}">
                <a16:creationId xmlns:a16="http://schemas.microsoft.com/office/drawing/2014/main" id="{5C395A3D-6DAD-8333-43D7-D680D744C487}"/>
              </a:ext>
            </a:extLst>
          </p:cNvPr>
          <p:cNvSpPr txBox="1"/>
          <p:nvPr/>
        </p:nvSpPr>
        <p:spPr>
          <a:xfrm>
            <a:off x="917753" y="4559292"/>
            <a:ext cx="9923242" cy="923330"/>
          </a:xfrm>
          <a:prstGeom prst="rect">
            <a:avLst/>
          </a:prstGeom>
          <a:noFill/>
        </p:spPr>
        <p:txBody>
          <a:bodyPr wrap="square" rtlCol="0">
            <a:spAutoFit/>
          </a:bodyPr>
          <a:lstStyle/>
          <a:p>
            <a:r>
              <a:rPr lang="zh-CN" altLang="en-US" dirty="0"/>
              <a:t>    研究明确定义了问题，即在分层聚类的无线传感器网络中，节点的能量异质性如何影响网络的稳定性和性能。定义了本文中用来评估聚类协议性能的度量，包括稳定周期、网络生存期、吞吐量。</a:t>
            </a:r>
          </a:p>
        </p:txBody>
      </p:sp>
    </p:spTree>
    <p:extLst>
      <p:ext uri="{BB962C8B-B14F-4D97-AF65-F5344CB8AC3E}">
        <p14:creationId xmlns:p14="http://schemas.microsoft.com/office/powerpoint/2010/main" val="15963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1221D-9E6D-2C6A-BBD2-0BE48BDDCBB7}"/>
              </a:ext>
            </a:extLst>
          </p:cNvPr>
          <p:cNvSpPr>
            <a:spLocks noGrp="1"/>
          </p:cNvSpPr>
          <p:nvPr>
            <p:ph type="sldNum" sz="quarter" idx="12"/>
          </p:nvPr>
        </p:nvSpPr>
        <p:spPr/>
        <p:txBody>
          <a:bodyPr/>
          <a:lstStyle/>
          <a:p>
            <a:fld id="{7CFB1EEF-B761-4911-A2FD-18DBD3241D03}" type="slidenum">
              <a:rPr lang="zh-CN" altLang="en-US" spc="90" smtClean="0"/>
              <a:t>4</a:t>
            </a:fld>
            <a:endParaRPr lang="zh-CN" altLang="en-US" spc="90" dirty="0"/>
          </a:p>
        </p:txBody>
      </p:sp>
      <p:sp>
        <p:nvSpPr>
          <p:cNvPr id="4" name="文本框 3">
            <a:extLst>
              <a:ext uri="{FF2B5EF4-FFF2-40B4-BE49-F238E27FC236}">
                <a16:creationId xmlns:a16="http://schemas.microsoft.com/office/drawing/2014/main" id="{46ABBB3C-CD17-F02D-D170-D114069D9285}"/>
              </a:ext>
            </a:extLst>
          </p:cNvPr>
          <p:cNvSpPr txBox="1"/>
          <p:nvPr/>
        </p:nvSpPr>
        <p:spPr>
          <a:xfrm>
            <a:off x="641022" y="763570"/>
            <a:ext cx="4001545" cy="369332"/>
          </a:xfrm>
          <a:prstGeom prst="rect">
            <a:avLst/>
          </a:prstGeom>
          <a:noFill/>
        </p:spPr>
        <p:txBody>
          <a:bodyPr wrap="none" rtlCol="0">
            <a:spAutoFit/>
          </a:bodyPr>
          <a:lstStyle/>
          <a:p>
            <a:r>
              <a:rPr lang="en-US" altLang="zh-CN" dirty="0"/>
              <a:t>B.</a:t>
            </a:r>
            <a:r>
              <a:rPr lang="zh-CN" altLang="en-US" dirty="0"/>
              <a:t>无异构性协议不稳定性（</a:t>
            </a:r>
            <a:r>
              <a:rPr lang="en-US" altLang="zh-CN" dirty="0"/>
              <a:t>LEACH</a:t>
            </a:r>
            <a:r>
              <a:rPr lang="zh-CN" altLang="en-US" dirty="0"/>
              <a:t>）</a:t>
            </a:r>
          </a:p>
        </p:txBody>
      </p:sp>
      <p:sp>
        <p:nvSpPr>
          <p:cNvPr id="6" name="文本框 5">
            <a:extLst>
              <a:ext uri="{FF2B5EF4-FFF2-40B4-BE49-F238E27FC236}">
                <a16:creationId xmlns:a16="http://schemas.microsoft.com/office/drawing/2014/main" id="{33CBE119-60DA-70B9-8AA8-E6CFF89DE3A0}"/>
              </a:ext>
            </a:extLst>
          </p:cNvPr>
          <p:cNvSpPr txBox="1"/>
          <p:nvPr/>
        </p:nvSpPr>
        <p:spPr>
          <a:xfrm>
            <a:off x="1086439" y="1290628"/>
            <a:ext cx="9820373" cy="923330"/>
          </a:xfrm>
          <a:prstGeom prst="rect">
            <a:avLst/>
          </a:prstGeom>
          <a:noFill/>
        </p:spPr>
        <p:txBody>
          <a:bodyPr wrap="square">
            <a:spAutoFit/>
          </a:bodyPr>
          <a:lstStyle/>
          <a:p>
            <a:r>
              <a:rPr lang="zh-CN" altLang="en-US" dirty="0"/>
              <a:t>     主要讨论了 </a:t>
            </a:r>
            <a:r>
              <a:rPr lang="en-US" altLang="zh-CN" dirty="0"/>
              <a:t>LEACH </a:t>
            </a:r>
            <a:r>
              <a:rPr lang="zh-CN" altLang="en-US" dirty="0"/>
              <a:t>协议的局限性，特别是在节点能量异质性的情况下。</a:t>
            </a:r>
            <a:r>
              <a:rPr lang="en-US" altLang="zh-CN" dirty="0"/>
              <a:t>LEACH</a:t>
            </a:r>
            <a:r>
              <a:rPr lang="zh-CN" altLang="en-US" dirty="0"/>
              <a:t>协议最初设计时没有考虑到节点初始能量的异质性，导致在存在这种异质性的情况下，无法优化传感器网络的能源消耗。</a:t>
            </a:r>
          </a:p>
        </p:txBody>
      </p:sp>
      <p:sp>
        <p:nvSpPr>
          <p:cNvPr id="8" name="文本框 7">
            <a:extLst>
              <a:ext uri="{FF2B5EF4-FFF2-40B4-BE49-F238E27FC236}">
                <a16:creationId xmlns:a16="http://schemas.microsoft.com/office/drawing/2014/main" id="{F80ADE29-7EF0-DD7D-E683-A26E108CE573}"/>
              </a:ext>
            </a:extLst>
          </p:cNvPr>
          <p:cNvSpPr txBox="1"/>
          <p:nvPr/>
        </p:nvSpPr>
        <p:spPr>
          <a:xfrm>
            <a:off x="641022" y="2371684"/>
            <a:ext cx="6094428" cy="369332"/>
          </a:xfrm>
          <a:prstGeom prst="rect">
            <a:avLst/>
          </a:prstGeom>
          <a:noFill/>
        </p:spPr>
        <p:txBody>
          <a:bodyPr wrap="square">
            <a:spAutoFit/>
          </a:bodyPr>
          <a:lstStyle/>
          <a:p>
            <a:r>
              <a:rPr lang="en-US" altLang="zh-CN" dirty="0"/>
              <a:t>C.SEP</a:t>
            </a:r>
            <a:r>
              <a:rPr lang="zh-CN" altLang="en-US" dirty="0"/>
              <a:t>协议提出</a:t>
            </a:r>
          </a:p>
        </p:txBody>
      </p:sp>
      <p:sp>
        <p:nvSpPr>
          <p:cNvPr id="9" name="文本框 8">
            <a:extLst>
              <a:ext uri="{FF2B5EF4-FFF2-40B4-BE49-F238E27FC236}">
                <a16:creationId xmlns:a16="http://schemas.microsoft.com/office/drawing/2014/main" id="{B6F5587E-3BD1-873E-9BA1-DEE30F469BAB}"/>
              </a:ext>
            </a:extLst>
          </p:cNvPr>
          <p:cNvSpPr txBox="1"/>
          <p:nvPr/>
        </p:nvSpPr>
        <p:spPr>
          <a:xfrm>
            <a:off x="1058091" y="2875175"/>
            <a:ext cx="10056111" cy="646331"/>
          </a:xfrm>
          <a:prstGeom prst="rect">
            <a:avLst/>
          </a:prstGeom>
          <a:noFill/>
        </p:spPr>
        <p:txBody>
          <a:bodyPr wrap="square" rtlCol="0">
            <a:spAutoFit/>
          </a:bodyPr>
          <a:lstStyle/>
          <a:p>
            <a:r>
              <a:rPr lang="zh-CN" altLang="en-US" dirty="0"/>
              <a:t>     针对传统协议在能量异质性条件下表现不佳的问题，研究提出了一种新的协议 </a:t>
            </a:r>
            <a:r>
              <a:rPr lang="en-US" altLang="zh-CN" dirty="0"/>
              <a:t>SEP</a:t>
            </a:r>
            <a:r>
              <a:rPr lang="zh-CN" altLang="en-US" dirty="0"/>
              <a:t>。该协议的设计思路包括节点加权选举概率，以考虑节点之间的能量差异，从而优化簇头的选择过程。</a:t>
            </a:r>
          </a:p>
        </p:txBody>
      </p:sp>
      <p:sp>
        <p:nvSpPr>
          <p:cNvPr id="11" name="文本框 10">
            <a:extLst>
              <a:ext uri="{FF2B5EF4-FFF2-40B4-BE49-F238E27FC236}">
                <a16:creationId xmlns:a16="http://schemas.microsoft.com/office/drawing/2014/main" id="{6EDC767F-ABA8-FF01-C39F-26E128C877DC}"/>
              </a:ext>
            </a:extLst>
          </p:cNvPr>
          <p:cNvSpPr txBox="1"/>
          <p:nvPr/>
        </p:nvSpPr>
        <p:spPr>
          <a:xfrm>
            <a:off x="641022" y="3979798"/>
            <a:ext cx="6094428" cy="369332"/>
          </a:xfrm>
          <a:prstGeom prst="rect">
            <a:avLst/>
          </a:prstGeom>
          <a:noFill/>
        </p:spPr>
        <p:txBody>
          <a:bodyPr wrap="square">
            <a:spAutoFit/>
          </a:bodyPr>
          <a:lstStyle/>
          <a:p>
            <a:r>
              <a:rPr lang="en-US" altLang="zh-CN" dirty="0"/>
              <a:t>D.</a:t>
            </a:r>
            <a:r>
              <a:rPr lang="zh-CN" altLang="en-US" dirty="0"/>
              <a:t>协议性能评估</a:t>
            </a:r>
          </a:p>
        </p:txBody>
      </p:sp>
      <p:sp>
        <p:nvSpPr>
          <p:cNvPr id="13" name="文本框 12">
            <a:extLst>
              <a:ext uri="{FF2B5EF4-FFF2-40B4-BE49-F238E27FC236}">
                <a16:creationId xmlns:a16="http://schemas.microsoft.com/office/drawing/2014/main" id="{B9F61EB7-F4BF-04AC-54AB-E11906C00088}"/>
              </a:ext>
            </a:extLst>
          </p:cNvPr>
          <p:cNvSpPr txBox="1"/>
          <p:nvPr/>
        </p:nvSpPr>
        <p:spPr>
          <a:xfrm>
            <a:off x="1086438" y="4485596"/>
            <a:ext cx="9820373" cy="646331"/>
          </a:xfrm>
          <a:prstGeom prst="rect">
            <a:avLst/>
          </a:prstGeom>
          <a:noFill/>
        </p:spPr>
        <p:txBody>
          <a:bodyPr wrap="square">
            <a:spAutoFit/>
          </a:bodyPr>
          <a:lstStyle/>
          <a:p>
            <a:r>
              <a:rPr lang="zh-CN" altLang="en-US" dirty="0"/>
              <a:t>    研究通过详细的仿真实验对新提出的 </a:t>
            </a:r>
            <a:r>
              <a:rPr lang="en-US" altLang="zh-CN" dirty="0"/>
              <a:t>SEP </a:t>
            </a:r>
            <a:r>
              <a:rPr lang="zh-CN" altLang="en-US" dirty="0"/>
              <a:t>协议进行了性能评估。评估包括了网络的稳定周期、吞吐量等关键性能指标。实验结果被用来展示 </a:t>
            </a:r>
            <a:r>
              <a:rPr lang="en-US" altLang="zh-CN" dirty="0"/>
              <a:t>SEP </a:t>
            </a:r>
            <a:r>
              <a:rPr lang="zh-CN" altLang="en-US" dirty="0"/>
              <a:t>在提高网络性能方面的有效性。</a:t>
            </a:r>
          </a:p>
        </p:txBody>
      </p:sp>
      <p:sp>
        <p:nvSpPr>
          <p:cNvPr id="15" name="文本框 14">
            <a:extLst>
              <a:ext uri="{FF2B5EF4-FFF2-40B4-BE49-F238E27FC236}">
                <a16:creationId xmlns:a16="http://schemas.microsoft.com/office/drawing/2014/main" id="{25B5F096-1009-3BCC-6434-D29E56C7E2DF}"/>
              </a:ext>
            </a:extLst>
          </p:cNvPr>
          <p:cNvSpPr txBox="1"/>
          <p:nvPr/>
        </p:nvSpPr>
        <p:spPr>
          <a:xfrm>
            <a:off x="641022" y="5268393"/>
            <a:ext cx="6094428" cy="369332"/>
          </a:xfrm>
          <a:prstGeom prst="rect">
            <a:avLst/>
          </a:prstGeom>
          <a:noFill/>
        </p:spPr>
        <p:txBody>
          <a:bodyPr wrap="square">
            <a:spAutoFit/>
          </a:bodyPr>
          <a:lstStyle/>
          <a:p>
            <a:r>
              <a:rPr lang="en-US" altLang="zh-CN" dirty="0"/>
              <a:t>E.</a:t>
            </a:r>
            <a:r>
              <a:rPr lang="zh-CN" altLang="en-US" dirty="0"/>
              <a:t>结果总结</a:t>
            </a:r>
          </a:p>
        </p:txBody>
      </p:sp>
      <p:sp>
        <p:nvSpPr>
          <p:cNvPr id="17" name="文本框 16">
            <a:extLst>
              <a:ext uri="{FF2B5EF4-FFF2-40B4-BE49-F238E27FC236}">
                <a16:creationId xmlns:a16="http://schemas.microsoft.com/office/drawing/2014/main" id="{4EB0216B-28C9-8CF4-311B-C7E6D1BF26B1}"/>
              </a:ext>
            </a:extLst>
          </p:cNvPr>
          <p:cNvSpPr txBox="1"/>
          <p:nvPr/>
        </p:nvSpPr>
        <p:spPr>
          <a:xfrm>
            <a:off x="1058091" y="5791951"/>
            <a:ext cx="9848720" cy="646331"/>
          </a:xfrm>
          <a:prstGeom prst="rect">
            <a:avLst/>
          </a:prstGeom>
          <a:noFill/>
        </p:spPr>
        <p:txBody>
          <a:bodyPr wrap="square">
            <a:spAutoFit/>
          </a:bodyPr>
          <a:lstStyle/>
          <a:p>
            <a:r>
              <a:rPr lang="zh-CN" altLang="en-US" dirty="0"/>
              <a:t> 最后，研究对实验结果进行了总结和分析。总结部分包括对比 </a:t>
            </a:r>
            <a:r>
              <a:rPr lang="en-US" altLang="zh-CN" dirty="0"/>
              <a:t>SEP </a:t>
            </a:r>
            <a:r>
              <a:rPr lang="zh-CN" altLang="en-US" dirty="0"/>
              <a:t>和传统协议的性能，以及 </a:t>
            </a:r>
            <a:r>
              <a:rPr lang="en-US" altLang="zh-CN" dirty="0"/>
              <a:t>SEP </a:t>
            </a:r>
            <a:r>
              <a:rPr lang="zh-CN" altLang="en-US" dirty="0"/>
              <a:t>在不同异质性条件下的表现。这有助于从实验结果中得出结论，进一步指导未来相关工作。</a:t>
            </a:r>
          </a:p>
        </p:txBody>
      </p:sp>
    </p:spTree>
    <p:extLst>
      <p:ext uri="{BB962C8B-B14F-4D97-AF65-F5344CB8AC3E}">
        <p14:creationId xmlns:p14="http://schemas.microsoft.com/office/powerpoint/2010/main" val="332823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308314-83B5-0723-E799-9C51F5046FC2}"/>
              </a:ext>
            </a:extLst>
          </p:cNvPr>
          <p:cNvSpPr>
            <a:spLocks noGrp="1"/>
          </p:cNvSpPr>
          <p:nvPr>
            <p:ph type="sldNum" sz="quarter" idx="12"/>
          </p:nvPr>
        </p:nvSpPr>
        <p:spPr/>
        <p:txBody>
          <a:bodyPr/>
          <a:lstStyle/>
          <a:p>
            <a:fld id="{7CFB1EEF-B761-4911-A2FD-18DBD3241D03}" type="slidenum">
              <a:rPr lang="zh-CN" altLang="en-US" spc="90" smtClean="0"/>
              <a:t>5</a:t>
            </a:fld>
            <a:endParaRPr lang="zh-CN" altLang="en-US" spc="90" dirty="0"/>
          </a:p>
        </p:txBody>
      </p:sp>
      <p:sp>
        <p:nvSpPr>
          <p:cNvPr id="4" name="文本框 3">
            <a:extLst>
              <a:ext uri="{FF2B5EF4-FFF2-40B4-BE49-F238E27FC236}">
                <a16:creationId xmlns:a16="http://schemas.microsoft.com/office/drawing/2014/main" id="{F15BEDDD-6C0C-EEE2-4B51-5FDEBFE195DF}"/>
              </a:ext>
            </a:extLst>
          </p:cNvPr>
          <p:cNvSpPr txBox="1"/>
          <p:nvPr/>
        </p:nvSpPr>
        <p:spPr>
          <a:xfrm>
            <a:off x="332296" y="696021"/>
            <a:ext cx="6094428" cy="523220"/>
          </a:xfrm>
          <a:prstGeom prst="rect">
            <a:avLst/>
          </a:prstGeom>
          <a:noFill/>
        </p:spPr>
        <p:txBody>
          <a:bodyPr wrap="square">
            <a:spAutoFit/>
          </a:bodyPr>
          <a:lstStyle/>
          <a:p>
            <a:r>
              <a:rPr lang="zh-CN" altLang="en-US" dirty="0"/>
              <a:t> </a:t>
            </a:r>
            <a:r>
              <a:rPr lang="en-US" altLang="zh-CN" sz="2800" dirty="0"/>
              <a:t>3.SEP</a:t>
            </a:r>
            <a:r>
              <a:rPr lang="zh-CN" altLang="en-US" sz="2800" dirty="0"/>
              <a:t>协议</a:t>
            </a:r>
          </a:p>
        </p:txBody>
      </p:sp>
      <p:sp>
        <p:nvSpPr>
          <p:cNvPr id="5" name="文本框 4">
            <a:extLst>
              <a:ext uri="{FF2B5EF4-FFF2-40B4-BE49-F238E27FC236}">
                <a16:creationId xmlns:a16="http://schemas.microsoft.com/office/drawing/2014/main" id="{1FF0B0E1-49F0-A235-2F15-7A8D6AD4C0C9}"/>
              </a:ext>
            </a:extLst>
          </p:cNvPr>
          <p:cNvSpPr txBox="1"/>
          <p:nvPr/>
        </p:nvSpPr>
        <p:spPr>
          <a:xfrm>
            <a:off x="5637229" y="2950589"/>
            <a:ext cx="914400" cy="91440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8000DBD1-D951-B403-3C65-F656126A0896}"/>
              </a:ext>
            </a:extLst>
          </p:cNvPr>
          <p:cNvSpPr txBox="1"/>
          <p:nvPr/>
        </p:nvSpPr>
        <p:spPr>
          <a:xfrm>
            <a:off x="867264" y="1376464"/>
            <a:ext cx="10303499" cy="1200329"/>
          </a:xfrm>
          <a:prstGeom prst="rect">
            <a:avLst/>
          </a:prstGeom>
          <a:noFill/>
        </p:spPr>
        <p:txBody>
          <a:bodyPr wrap="square" rtlCol="0">
            <a:spAutoFit/>
          </a:bodyPr>
          <a:lstStyle/>
          <a:p>
            <a:r>
              <a:rPr lang="zh-CN" altLang="en-US" dirty="0"/>
              <a:t>      介绍了一种名为</a:t>
            </a:r>
            <a:r>
              <a:rPr lang="en-US" altLang="zh-CN" dirty="0"/>
              <a:t>SEP</a:t>
            </a:r>
            <a:r>
              <a:rPr lang="zh-CN" altLang="en-US" dirty="0"/>
              <a:t>（</a:t>
            </a:r>
            <a:r>
              <a:rPr lang="en-US" altLang="zh-CN" dirty="0"/>
              <a:t>Stability-Enhanced Protocol</a:t>
            </a:r>
            <a:r>
              <a:rPr lang="zh-CN" altLang="en-US" dirty="0"/>
              <a:t>）的协议，它通过考虑能量异质性的特征参数（先进节点的比例</a:t>
            </a:r>
            <a:r>
              <a:rPr lang="en-US" altLang="zh-CN" dirty="0"/>
              <a:t>m</a:t>
            </a:r>
            <a:r>
              <a:rPr lang="zh-CN" altLang="en-US" dirty="0"/>
              <a:t>和先进节点与普通节点之间的附加能量因子</a:t>
            </a:r>
            <a:r>
              <a:rPr lang="en-US" altLang="zh-CN" dirty="0"/>
              <a:t>α</a:t>
            </a:r>
            <a:r>
              <a:rPr lang="zh-CN" altLang="en-US" dirty="0"/>
              <a:t>）来改善集群层次过程的稳定区域。</a:t>
            </a:r>
            <a:r>
              <a:rPr lang="en-US" altLang="zh-CN" dirty="0"/>
              <a:t>SEP</a:t>
            </a:r>
            <a:r>
              <a:rPr lang="zh-CN" altLang="en-US" dirty="0"/>
              <a:t>协议的目标是通过维持良好平衡的能量消耗约束来延长系统的稳定区域。先进节点需要更频繁地成为簇头，这相当于对能量消耗的公平约束。</a:t>
            </a:r>
          </a:p>
        </p:txBody>
      </p:sp>
      <p:sp>
        <p:nvSpPr>
          <p:cNvPr id="8" name="文本框 7">
            <a:extLst>
              <a:ext uri="{FF2B5EF4-FFF2-40B4-BE49-F238E27FC236}">
                <a16:creationId xmlns:a16="http://schemas.microsoft.com/office/drawing/2014/main" id="{9A22625B-23EA-01EE-D0F8-43A10F4E41B3}"/>
              </a:ext>
            </a:extLst>
          </p:cNvPr>
          <p:cNvSpPr txBox="1"/>
          <p:nvPr/>
        </p:nvSpPr>
        <p:spPr>
          <a:xfrm>
            <a:off x="867264" y="2773975"/>
            <a:ext cx="10303499" cy="646331"/>
          </a:xfrm>
          <a:prstGeom prst="rect">
            <a:avLst/>
          </a:prstGeom>
          <a:noFill/>
        </p:spPr>
        <p:txBody>
          <a:bodyPr wrap="square">
            <a:spAutoFit/>
          </a:bodyPr>
          <a:lstStyle/>
          <a:p>
            <a:r>
              <a:rPr lang="zh-CN" altLang="en-US" dirty="0"/>
              <a:t>    假设</a:t>
            </a:r>
            <a:r>
              <a:rPr lang="en-US" altLang="zh-CN" dirty="0" err="1"/>
              <a:t>Eo</a:t>
            </a:r>
            <a:r>
              <a:rPr lang="zh-CN" altLang="en-US" dirty="0"/>
              <a:t>是每个普通传感器的初始能量。那么每个先进节点的能量为</a:t>
            </a:r>
            <a:r>
              <a:rPr lang="en-US" altLang="zh-CN" dirty="0" err="1"/>
              <a:t>Eo</a:t>
            </a:r>
            <a:r>
              <a:rPr lang="en-US" altLang="zh-CN" dirty="0"/>
              <a:t>·(1 + α)</a:t>
            </a:r>
            <a:r>
              <a:rPr lang="zh-CN" altLang="en-US" dirty="0"/>
              <a:t>。新的异质性设置的总（初始）能量等于：</a:t>
            </a:r>
          </a:p>
        </p:txBody>
      </p:sp>
      <p:pic>
        <p:nvPicPr>
          <p:cNvPr id="10" name="图片 9">
            <a:extLst>
              <a:ext uri="{FF2B5EF4-FFF2-40B4-BE49-F238E27FC236}">
                <a16:creationId xmlns:a16="http://schemas.microsoft.com/office/drawing/2014/main" id="{630454C2-45A4-EF59-091E-0442609AE68F}"/>
              </a:ext>
            </a:extLst>
          </p:cNvPr>
          <p:cNvPicPr>
            <a:picLocks noChangeAspect="1"/>
          </p:cNvPicPr>
          <p:nvPr/>
        </p:nvPicPr>
        <p:blipFill>
          <a:blip r:embed="rId2"/>
          <a:stretch>
            <a:fillRect/>
          </a:stretch>
        </p:blipFill>
        <p:spPr>
          <a:xfrm>
            <a:off x="2366641" y="3637052"/>
            <a:ext cx="9133544" cy="1200329"/>
          </a:xfrm>
          <a:prstGeom prst="rect">
            <a:avLst/>
          </a:prstGeom>
        </p:spPr>
      </p:pic>
      <p:sp>
        <p:nvSpPr>
          <p:cNvPr id="14" name="文本框 13">
            <a:extLst>
              <a:ext uri="{FF2B5EF4-FFF2-40B4-BE49-F238E27FC236}">
                <a16:creationId xmlns:a16="http://schemas.microsoft.com/office/drawing/2014/main" id="{13C490F9-268D-6E17-1675-4BBBFA02FBC7}"/>
              </a:ext>
            </a:extLst>
          </p:cNvPr>
          <p:cNvSpPr txBox="1"/>
          <p:nvPr/>
        </p:nvSpPr>
        <p:spPr>
          <a:xfrm>
            <a:off x="867263" y="4869461"/>
            <a:ext cx="10303499" cy="923330"/>
          </a:xfrm>
          <a:prstGeom prst="rect">
            <a:avLst/>
          </a:prstGeom>
          <a:noFill/>
        </p:spPr>
        <p:txBody>
          <a:bodyPr wrap="square">
            <a:spAutoFit/>
          </a:bodyPr>
          <a:lstStyle/>
          <a:p>
            <a:r>
              <a:rPr lang="zh-CN" altLang="en-US" dirty="0"/>
              <a:t>其中每个普通节</a:t>
            </a:r>
            <a:r>
              <a:rPr lang="en-US" altLang="zh-CN" dirty="0" err="1"/>
              <a:t>s∈G</a:t>
            </a:r>
            <a:r>
              <a:rPr lang="zh-CN" altLang="en-US" dirty="0"/>
              <a:t>在每个历元</a:t>
            </a:r>
            <a:r>
              <a:rPr lang="en-US" altLang="zh-CN" dirty="0"/>
              <a:t>1/</a:t>
            </a:r>
            <a:r>
              <a:rPr lang="en-US" altLang="zh-CN" dirty="0" err="1"/>
              <a:t>popt</a:t>
            </a:r>
            <a:r>
              <a:rPr lang="en-US" altLang="zh-CN" dirty="0"/>
              <a:t>⋅(1+</a:t>
            </a:r>
            <a:r>
              <a:rPr lang="el-GR" altLang="zh-CN" dirty="0"/>
              <a:t>α⋅</a:t>
            </a:r>
            <a:r>
              <a:rPr lang="en-US" altLang="zh-CN" dirty="0"/>
              <a:t>m)</a:t>
            </a:r>
            <a:r>
              <a:rPr lang="zh-CN" altLang="en-US" dirty="0"/>
              <a:t>每轮内为一次簇头，每个先进节点每个历元每轮成为</a:t>
            </a:r>
            <a:r>
              <a:rPr lang="el-GR" altLang="zh-CN" dirty="0"/>
              <a:t>1+α</a:t>
            </a:r>
            <a:r>
              <a:rPr lang="zh-CN" altLang="en-US" dirty="0"/>
              <a:t>次簇头，为了保证每个历元每轮的簇头数量为</a:t>
            </a:r>
            <a:r>
              <a:rPr lang="en-US" altLang="zh-CN" dirty="0" err="1"/>
              <a:t>n×popt</a:t>
            </a:r>
            <a:r>
              <a:rPr lang="zh-CN" altLang="en-US" dirty="0"/>
              <a:t>，就引入了普通节点和先进节点的加权概率，该权重等于每个节点的初始能量除以普通节点的初始能量。</a:t>
            </a:r>
          </a:p>
        </p:txBody>
      </p:sp>
    </p:spTree>
    <p:extLst>
      <p:ext uri="{BB962C8B-B14F-4D97-AF65-F5344CB8AC3E}">
        <p14:creationId xmlns:p14="http://schemas.microsoft.com/office/powerpoint/2010/main" val="197888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79B7AA-095A-F93D-1D9E-339A2BF52068}"/>
              </a:ext>
            </a:extLst>
          </p:cNvPr>
          <p:cNvSpPr>
            <a:spLocks noGrp="1"/>
          </p:cNvSpPr>
          <p:nvPr>
            <p:ph type="sldNum" sz="quarter" idx="12"/>
          </p:nvPr>
        </p:nvSpPr>
        <p:spPr/>
        <p:txBody>
          <a:bodyPr/>
          <a:lstStyle/>
          <a:p>
            <a:fld id="{7CFB1EEF-B761-4911-A2FD-18DBD3241D03}" type="slidenum">
              <a:rPr lang="zh-CN" altLang="en-US" spc="90" smtClean="0"/>
              <a:t>6</a:t>
            </a:fld>
            <a:endParaRPr lang="zh-CN" altLang="en-US" spc="90" dirty="0"/>
          </a:p>
        </p:txBody>
      </p:sp>
      <p:sp>
        <p:nvSpPr>
          <p:cNvPr id="4" name="文本框 3">
            <a:extLst>
              <a:ext uri="{FF2B5EF4-FFF2-40B4-BE49-F238E27FC236}">
                <a16:creationId xmlns:a16="http://schemas.microsoft.com/office/drawing/2014/main" id="{6F6BA431-13E7-3371-083E-1BEB81282DD5}"/>
              </a:ext>
            </a:extLst>
          </p:cNvPr>
          <p:cNvSpPr txBox="1"/>
          <p:nvPr/>
        </p:nvSpPr>
        <p:spPr>
          <a:xfrm>
            <a:off x="632096" y="659307"/>
            <a:ext cx="9624267" cy="646331"/>
          </a:xfrm>
          <a:prstGeom prst="rect">
            <a:avLst/>
          </a:prstGeom>
          <a:noFill/>
        </p:spPr>
        <p:txBody>
          <a:bodyPr wrap="square">
            <a:spAutoFit/>
          </a:bodyPr>
          <a:lstStyle/>
          <a:p>
            <a:r>
              <a:rPr lang="zh-CN" altLang="en-US" dirty="0"/>
              <a:t>异构模型相当于有</a:t>
            </a:r>
            <a:r>
              <a:rPr lang="en-US" altLang="zh-CN" dirty="0"/>
              <a:t>n x(1 +</a:t>
            </a:r>
            <a:r>
              <a:rPr lang="el-GR" altLang="zh-CN" dirty="0"/>
              <a:t>α⋅</a:t>
            </a:r>
            <a:r>
              <a:rPr lang="en-US" altLang="zh-CN" dirty="0"/>
              <a:t>m )</a:t>
            </a:r>
            <a:r>
              <a:rPr lang="zh-CN" altLang="en-US" dirty="0"/>
              <a:t>个正常节点节点的同构模型，所以每历元每轮的簇头数为：</a:t>
            </a:r>
            <a:r>
              <a:rPr lang="pt-BR" altLang="zh-CN" dirty="0"/>
              <a:t>nx(1+α⋅m )</a:t>
            </a:r>
            <a:r>
              <a:rPr lang="en-US" altLang="zh-CN" dirty="0" err="1"/>
              <a:t>xpnrm</a:t>
            </a:r>
            <a:r>
              <a:rPr lang="zh-CN" altLang="en-US" dirty="0"/>
              <a:t>，所以普通节点和先进节点的加权概率为</a:t>
            </a:r>
            <a:r>
              <a:rPr lang="en-US" altLang="zh-CN" dirty="0"/>
              <a:t>:</a:t>
            </a:r>
            <a:endParaRPr lang="zh-CN" altLang="en-US" dirty="0"/>
          </a:p>
        </p:txBody>
      </p:sp>
      <p:pic>
        <p:nvPicPr>
          <p:cNvPr id="6" name="图片 5">
            <a:extLst>
              <a:ext uri="{FF2B5EF4-FFF2-40B4-BE49-F238E27FC236}">
                <a16:creationId xmlns:a16="http://schemas.microsoft.com/office/drawing/2014/main" id="{B529A77C-1DE2-2894-84F3-2C85BA3720F0}"/>
              </a:ext>
            </a:extLst>
          </p:cNvPr>
          <p:cNvPicPr>
            <a:picLocks noChangeAspect="1"/>
          </p:cNvPicPr>
          <p:nvPr/>
        </p:nvPicPr>
        <p:blipFill>
          <a:blip r:embed="rId2"/>
          <a:stretch>
            <a:fillRect/>
          </a:stretch>
        </p:blipFill>
        <p:spPr>
          <a:xfrm>
            <a:off x="3532301" y="1386537"/>
            <a:ext cx="3754619" cy="1511599"/>
          </a:xfrm>
          <a:prstGeom prst="rect">
            <a:avLst/>
          </a:prstGeom>
        </p:spPr>
      </p:pic>
      <p:sp>
        <p:nvSpPr>
          <p:cNvPr id="7" name="文本框 6">
            <a:extLst>
              <a:ext uri="{FF2B5EF4-FFF2-40B4-BE49-F238E27FC236}">
                <a16:creationId xmlns:a16="http://schemas.microsoft.com/office/drawing/2014/main" id="{ED287E0C-D1DC-1C7C-E5B8-3F3EAADB50D5}"/>
              </a:ext>
            </a:extLst>
          </p:cNvPr>
          <p:cNvSpPr txBox="1"/>
          <p:nvPr/>
        </p:nvSpPr>
        <p:spPr>
          <a:xfrm>
            <a:off x="734518" y="2917932"/>
            <a:ext cx="1338828" cy="369332"/>
          </a:xfrm>
          <a:prstGeom prst="rect">
            <a:avLst/>
          </a:prstGeom>
          <a:noFill/>
        </p:spPr>
        <p:txBody>
          <a:bodyPr wrap="none" rtlCol="0">
            <a:spAutoFit/>
          </a:bodyPr>
          <a:lstStyle/>
          <a:p>
            <a:r>
              <a:rPr lang="zh-CN" altLang="en-US" dirty="0"/>
              <a:t>可以得到：</a:t>
            </a:r>
          </a:p>
        </p:txBody>
      </p:sp>
      <p:pic>
        <p:nvPicPr>
          <p:cNvPr id="9" name="图片 8">
            <a:extLst>
              <a:ext uri="{FF2B5EF4-FFF2-40B4-BE49-F238E27FC236}">
                <a16:creationId xmlns:a16="http://schemas.microsoft.com/office/drawing/2014/main" id="{365055A0-1B80-4080-389F-BDC891F3F5F5}"/>
              </a:ext>
            </a:extLst>
          </p:cNvPr>
          <p:cNvPicPr>
            <a:picLocks noChangeAspect="1"/>
          </p:cNvPicPr>
          <p:nvPr/>
        </p:nvPicPr>
        <p:blipFill>
          <a:blip r:embed="rId3"/>
          <a:stretch>
            <a:fillRect/>
          </a:stretch>
        </p:blipFill>
        <p:spPr>
          <a:xfrm>
            <a:off x="2269646" y="2862916"/>
            <a:ext cx="4395106" cy="874649"/>
          </a:xfrm>
          <a:prstGeom prst="rect">
            <a:avLst/>
          </a:prstGeom>
        </p:spPr>
      </p:pic>
      <p:sp>
        <p:nvSpPr>
          <p:cNvPr id="10" name="文本框 9">
            <a:extLst>
              <a:ext uri="{FF2B5EF4-FFF2-40B4-BE49-F238E27FC236}">
                <a16:creationId xmlns:a16="http://schemas.microsoft.com/office/drawing/2014/main" id="{0EC36D5A-6D9A-C8F6-AF0D-829F0843E6AE}"/>
              </a:ext>
            </a:extLst>
          </p:cNvPr>
          <p:cNvSpPr txBox="1"/>
          <p:nvPr/>
        </p:nvSpPr>
        <p:spPr>
          <a:xfrm>
            <a:off x="6861052" y="3149238"/>
            <a:ext cx="1569660" cy="369332"/>
          </a:xfrm>
          <a:prstGeom prst="rect">
            <a:avLst/>
          </a:prstGeom>
          <a:noFill/>
        </p:spPr>
        <p:txBody>
          <a:bodyPr wrap="none" rtlCol="0">
            <a:spAutoFit/>
          </a:bodyPr>
          <a:lstStyle/>
          <a:p>
            <a:r>
              <a:rPr lang="zh-CN" altLang="en-US" dirty="0"/>
              <a:t>普通节点阈值</a:t>
            </a:r>
          </a:p>
        </p:txBody>
      </p:sp>
      <p:pic>
        <p:nvPicPr>
          <p:cNvPr id="12" name="图片 11">
            <a:extLst>
              <a:ext uri="{FF2B5EF4-FFF2-40B4-BE49-F238E27FC236}">
                <a16:creationId xmlns:a16="http://schemas.microsoft.com/office/drawing/2014/main" id="{8698C478-85F6-8D1D-4EF4-026204B0E873}"/>
              </a:ext>
            </a:extLst>
          </p:cNvPr>
          <p:cNvPicPr>
            <a:picLocks noChangeAspect="1"/>
          </p:cNvPicPr>
          <p:nvPr/>
        </p:nvPicPr>
        <p:blipFill>
          <a:blip r:embed="rId4"/>
          <a:stretch>
            <a:fillRect/>
          </a:stretch>
        </p:blipFill>
        <p:spPr>
          <a:xfrm>
            <a:off x="2269646" y="3889451"/>
            <a:ext cx="4395106" cy="819239"/>
          </a:xfrm>
          <a:prstGeom prst="rect">
            <a:avLst/>
          </a:prstGeom>
        </p:spPr>
      </p:pic>
      <p:sp>
        <p:nvSpPr>
          <p:cNvPr id="14" name="文本框 13">
            <a:extLst>
              <a:ext uri="{FF2B5EF4-FFF2-40B4-BE49-F238E27FC236}">
                <a16:creationId xmlns:a16="http://schemas.microsoft.com/office/drawing/2014/main" id="{AB89D423-FD62-41C8-CE64-21A1ECC2654F}"/>
              </a:ext>
            </a:extLst>
          </p:cNvPr>
          <p:cNvSpPr txBox="1"/>
          <p:nvPr/>
        </p:nvSpPr>
        <p:spPr>
          <a:xfrm>
            <a:off x="6861052" y="4050516"/>
            <a:ext cx="6093500" cy="369332"/>
          </a:xfrm>
          <a:prstGeom prst="rect">
            <a:avLst/>
          </a:prstGeom>
          <a:noFill/>
        </p:spPr>
        <p:txBody>
          <a:bodyPr wrap="square">
            <a:spAutoFit/>
          </a:bodyPr>
          <a:lstStyle/>
          <a:p>
            <a:r>
              <a:rPr lang="zh-CN" altLang="en-US" dirty="0"/>
              <a:t>先进节点阈值</a:t>
            </a:r>
          </a:p>
        </p:txBody>
      </p:sp>
      <p:sp>
        <p:nvSpPr>
          <p:cNvPr id="18" name="文本框 17">
            <a:extLst>
              <a:ext uri="{FF2B5EF4-FFF2-40B4-BE49-F238E27FC236}">
                <a16:creationId xmlns:a16="http://schemas.microsoft.com/office/drawing/2014/main" id="{4E73CB31-B66F-BD2C-881C-3E33C0280C6E}"/>
              </a:ext>
            </a:extLst>
          </p:cNvPr>
          <p:cNvSpPr txBox="1"/>
          <p:nvPr/>
        </p:nvSpPr>
        <p:spPr>
          <a:xfrm>
            <a:off x="713078" y="5471463"/>
            <a:ext cx="10553074" cy="923330"/>
          </a:xfrm>
          <a:prstGeom prst="rect">
            <a:avLst/>
          </a:prstGeom>
          <a:noFill/>
        </p:spPr>
        <p:txBody>
          <a:bodyPr wrap="square">
            <a:spAutoFit/>
          </a:bodyPr>
          <a:lstStyle/>
          <a:p>
            <a:r>
              <a:rPr lang="zh-CN" altLang="en-US" dirty="0"/>
              <a:t>每个普通节</a:t>
            </a:r>
            <a:r>
              <a:rPr lang="en-US" altLang="zh-CN" dirty="0" err="1"/>
              <a:t>s∈G</a:t>
            </a:r>
            <a:r>
              <a:rPr lang="zh-CN" altLang="en-US" dirty="0"/>
              <a:t>在每个历元</a:t>
            </a:r>
            <a:r>
              <a:rPr lang="en-US" altLang="zh-CN" dirty="0"/>
              <a:t>1/</a:t>
            </a:r>
            <a:r>
              <a:rPr lang="en-US" altLang="zh-CN" dirty="0" err="1"/>
              <a:t>popt</a:t>
            </a:r>
            <a:r>
              <a:rPr lang="en-US" altLang="zh-CN" dirty="0"/>
              <a:t>⋅(1+α⋅m)</a:t>
            </a:r>
            <a:r>
              <a:rPr lang="zh-CN" altLang="en-US" dirty="0"/>
              <a:t>轮内成为一次簇头，每个先进节点每个历元</a:t>
            </a:r>
            <a:r>
              <a:rPr lang="en-US" altLang="zh-CN" dirty="0"/>
              <a:t>1/</a:t>
            </a:r>
            <a:r>
              <a:rPr lang="en-US" altLang="zh-CN" dirty="0" err="1"/>
              <a:t>popt</a:t>
            </a:r>
            <a:r>
              <a:rPr lang="en-US" altLang="zh-CN" dirty="0"/>
              <a:t>⋅(1+</a:t>
            </a:r>
            <a:r>
              <a:rPr lang="el-GR" altLang="zh-CN" dirty="0"/>
              <a:t>α⋅</a:t>
            </a:r>
            <a:r>
              <a:rPr lang="en-US" altLang="zh-CN" dirty="0"/>
              <a:t>m)</a:t>
            </a:r>
            <a:r>
              <a:rPr lang="zh-CN" altLang="en-US" dirty="0"/>
              <a:t>每轮成为</a:t>
            </a:r>
            <a:r>
              <a:rPr lang="en-US" altLang="zh-CN" dirty="0"/>
              <a:t>1+α</a:t>
            </a:r>
            <a:r>
              <a:rPr lang="zh-CN" altLang="en-US" dirty="0"/>
              <a:t>次簇头，而先进节点在在每个亚历元</a:t>
            </a:r>
            <a:r>
              <a:rPr lang="en-US" altLang="zh-CN" dirty="0"/>
              <a:t>1/</a:t>
            </a:r>
            <a:r>
              <a:rPr lang="en-US" altLang="zh-CN" dirty="0" err="1"/>
              <a:t>Padv</a:t>
            </a:r>
            <a:r>
              <a:rPr lang="zh-CN" altLang="en-US" dirty="0"/>
              <a:t>每轮成为簇头一次。每个历元有</a:t>
            </a:r>
            <a:r>
              <a:rPr lang="en-US" altLang="zh-CN" dirty="0"/>
              <a:t>1+</a:t>
            </a:r>
            <a:r>
              <a:rPr lang="el-GR" altLang="zh-CN" dirty="0"/>
              <a:t>α</a:t>
            </a:r>
            <a:r>
              <a:rPr lang="zh-CN" altLang="en-US" dirty="0"/>
              <a:t>个亚历元，如下图</a:t>
            </a:r>
            <a:r>
              <a:rPr lang="en-US" altLang="zh-CN" dirty="0"/>
              <a:t>:</a:t>
            </a:r>
            <a:endParaRPr lang="zh-CN" altLang="en-US" dirty="0"/>
          </a:p>
        </p:txBody>
      </p:sp>
      <p:pic>
        <p:nvPicPr>
          <p:cNvPr id="20" name="图片 19">
            <a:extLst>
              <a:ext uri="{FF2B5EF4-FFF2-40B4-BE49-F238E27FC236}">
                <a16:creationId xmlns:a16="http://schemas.microsoft.com/office/drawing/2014/main" id="{F506B88C-4D66-FA7E-958A-203C05759CF5}"/>
              </a:ext>
            </a:extLst>
          </p:cNvPr>
          <p:cNvPicPr>
            <a:picLocks noChangeAspect="1"/>
          </p:cNvPicPr>
          <p:nvPr/>
        </p:nvPicPr>
        <p:blipFill>
          <a:blip r:embed="rId5"/>
          <a:stretch>
            <a:fillRect/>
          </a:stretch>
        </p:blipFill>
        <p:spPr>
          <a:xfrm>
            <a:off x="2269646" y="4847509"/>
            <a:ext cx="3889862" cy="447334"/>
          </a:xfrm>
          <a:prstGeom prst="rect">
            <a:avLst/>
          </a:prstGeom>
        </p:spPr>
      </p:pic>
      <p:sp>
        <p:nvSpPr>
          <p:cNvPr id="21" name="文本框 20">
            <a:extLst>
              <a:ext uri="{FF2B5EF4-FFF2-40B4-BE49-F238E27FC236}">
                <a16:creationId xmlns:a16="http://schemas.microsoft.com/office/drawing/2014/main" id="{48306888-B0EB-7CD1-1627-E6A05A23E9A8}"/>
              </a:ext>
            </a:extLst>
          </p:cNvPr>
          <p:cNvSpPr txBox="1"/>
          <p:nvPr/>
        </p:nvSpPr>
        <p:spPr>
          <a:xfrm>
            <a:off x="6861052" y="4874837"/>
            <a:ext cx="6093500" cy="369332"/>
          </a:xfrm>
          <a:prstGeom prst="rect">
            <a:avLst/>
          </a:prstGeom>
          <a:noFill/>
        </p:spPr>
        <p:txBody>
          <a:bodyPr wrap="square">
            <a:spAutoFit/>
          </a:bodyPr>
          <a:lstStyle/>
          <a:p>
            <a:r>
              <a:rPr lang="zh-CN" altLang="en-US" dirty="0"/>
              <a:t>每历元每轮节点数不变</a:t>
            </a:r>
          </a:p>
        </p:txBody>
      </p:sp>
    </p:spTree>
    <p:extLst>
      <p:ext uri="{BB962C8B-B14F-4D97-AF65-F5344CB8AC3E}">
        <p14:creationId xmlns:p14="http://schemas.microsoft.com/office/powerpoint/2010/main" val="420729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02959C-921B-E541-0CFF-7AEF80FFF839}"/>
              </a:ext>
            </a:extLst>
          </p:cNvPr>
          <p:cNvSpPr>
            <a:spLocks noGrp="1"/>
          </p:cNvSpPr>
          <p:nvPr>
            <p:ph type="sldNum" sz="quarter" idx="12"/>
          </p:nvPr>
        </p:nvSpPr>
        <p:spPr/>
        <p:txBody>
          <a:bodyPr/>
          <a:lstStyle/>
          <a:p>
            <a:fld id="{7CFB1EEF-B761-4911-A2FD-18DBD3241D03}" type="slidenum">
              <a:rPr lang="zh-CN" altLang="en-US" spc="90" smtClean="0"/>
              <a:t>7</a:t>
            </a:fld>
            <a:endParaRPr lang="zh-CN" altLang="en-US" spc="90" dirty="0"/>
          </a:p>
        </p:txBody>
      </p:sp>
      <p:pic>
        <p:nvPicPr>
          <p:cNvPr id="4" name="图片 3">
            <a:extLst>
              <a:ext uri="{FF2B5EF4-FFF2-40B4-BE49-F238E27FC236}">
                <a16:creationId xmlns:a16="http://schemas.microsoft.com/office/drawing/2014/main" id="{B31CB361-D232-F96C-DD98-9BADD4EB3D0D}"/>
              </a:ext>
            </a:extLst>
          </p:cNvPr>
          <p:cNvPicPr>
            <a:picLocks noChangeAspect="1"/>
          </p:cNvPicPr>
          <p:nvPr/>
        </p:nvPicPr>
        <p:blipFill>
          <a:blip r:embed="rId2"/>
          <a:stretch>
            <a:fillRect/>
          </a:stretch>
        </p:blipFill>
        <p:spPr>
          <a:xfrm>
            <a:off x="2944262" y="571167"/>
            <a:ext cx="5338081" cy="1926352"/>
          </a:xfrm>
          <a:prstGeom prst="rect">
            <a:avLst/>
          </a:prstGeom>
        </p:spPr>
      </p:pic>
      <p:sp>
        <p:nvSpPr>
          <p:cNvPr id="5" name="文本框 4">
            <a:extLst>
              <a:ext uri="{FF2B5EF4-FFF2-40B4-BE49-F238E27FC236}">
                <a16:creationId xmlns:a16="http://schemas.microsoft.com/office/drawing/2014/main" id="{8F9BAD42-2ACE-E242-9015-82E3E3B296AA}"/>
              </a:ext>
            </a:extLst>
          </p:cNvPr>
          <p:cNvSpPr txBox="1"/>
          <p:nvPr/>
        </p:nvSpPr>
        <p:spPr>
          <a:xfrm>
            <a:off x="2944262" y="2753211"/>
            <a:ext cx="5439266" cy="369332"/>
          </a:xfrm>
          <a:prstGeom prst="rect">
            <a:avLst/>
          </a:prstGeom>
          <a:noFill/>
        </p:spPr>
        <p:txBody>
          <a:bodyPr wrap="square" rtlCol="0">
            <a:spAutoFit/>
          </a:bodyPr>
          <a:lstStyle/>
          <a:p>
            <a:r>
              <a:rPr lang="zh-CN" altLang="en-US" dirty="0"/>
              <a:t>其中</a:t>
            </a:r>
            <a:r>
              <a:rPr lang="en-US" altLang="zh-CN" dirty="0"/>
              <a:t>m=0.2 </a:t>
            </a:r>
            <a:r>
              <a:rPr lang="zh-CN" altLang="en-US" dirty="0"/>
              <a:t>，</a:t>
            </a:r>
            <a:r>
              <a:rPr lang="el-GR" altLang="zh-CN" dirty="0"/>
              <a:t>α</a:t>
            </a:r>
            <a:r>
              <a:rPr lang="en-US" altLang="zh-CN" dirty="0"/>
              <a:t>=3</a:t>
            </a:r>
            <a:r>
              <a:rPr lang="zh-CN" altLang="en-US" dirty="0"/>
              <a:t>，相当于每个历元有</a:t>
            </a:r>
            <a:r>
              <a:rPr lang="en-US" altLang="zh-CN" dirty="0"/>
              <a:t>4</a:t>
            </a:r>
            <a:r>
              <a:rPr lang="zh-CN" altLang="en-US" dirty="0"/>
              <a:t>个亚历元</a:t>
            </a:r>
          </a:p>
        </p:txBody>
      </p:sp>
    </p:spTree>
    <p:extLst>
      <p:ext uri="{BB962C8B-B14F-4D97-AF65-F5344CB8AC3E}">
        <p14:creationId xmlns:p14="http://schemas.microsoft.com/office/powerpoint/2010/main" val="24998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C40943-E990-618B-55BE-3921D503D067}"/>
              </a:ext>
            </a:extLst>
          </p:cNvPr>
          <p:cNvSpPr>
            <a:spLocks noGrp="1"/>
          </p:cNvSpPr>
          <p:nvPr>
            <p:ph type="sldNum" sz="quarter" idx="12"/>
          </p:nvPr>
        </p:nvSpPr>
        <p:spPr/>
        <p:txBody>
          <a:bodyPr/>
          <a:lstStyle/>
          <a:p>
            <a:fld id="{7CFB1EEF-B761-4911-A2FD-18DBD3241D03}" type="slidenum">
              <a:rPr lang="zh-CN" altLang="en-US" spc="90" smtClean="0"/>
              <a:t>8</a:t>
            </a:fld>
            <a:endParaRPr lang="zh-CN" altLang="en-US" spc="90" dirty="0"/>
          </a:p>
        </p:txBody>
      </p:sp>
      <p:pic>
        <p:nvPicPr>
          <p:cNvPr id="3" name="图片 2">
            <a:extLst>
              <a:ext uri="{FF2B5EF4-FFF2-40B4-BE49-F238E27FC236}">
                <a16:creationId xmlns:a16="http://schemas.microsoft.com/office/drawing/2014/main" id="{8902D322-9448-B7A8-EBC5-10F3B56E6950}"/>
              </a:ext>
            </a:extLst>
          </p:cNvPr>
          <p:cNvPicPr>
            <a:picLocks noChangeAspect="1"/>
          </p:cNvPicPr>
          <p:nvPr/>
        </p:nvPicPr>
        <p:blipFill>
          <a:blip r:embed="rId2"/>
          <a:stretch>
            <a:fillRect/>
          </a:stretch>
        </p:blipFill>
        <p:spPr>
          <a:xfrm>
            <a:off x="666043" y="1069951"/>
            <a:ext cx="4883319" cy="2700762"/>
          </a:xfrm>
          <a:prstGeom prst="rect">
            <a:avLst/>
          </a:prstGeom>
        </p:spPr>
      </p:pic>
      <p:pic>
        <p:nvPicPr>
          <p:cNvPr id="5" name="图片 4">
            <a:extLst>
              <a:ext uri="{FF2B5EF4-FFF2-40B4-BE49-F238E27FC236}">
                <a16:creationId xmlns:a16="http://schemas.microsoft.com/office/drawing/2014/main" id="{2ADD916B-FDBD-9281-3E82-827038E16090}"/>
              </a:ext>
            </a:extLst>
          </p:cNvPr>
          <p:cNvPicPr>
            <a:picLocks noChangeAspect="1"/>
          </p:cNvPicPr>
          <p:nvPr/>
        </p:nvPicPr>
        <p:blipFill>
          <a:blip r:embed="rId3"/>
          <a:stretch>
            <a:fillRect/>
          </a:stretch>
        </p:blipFill>
        <p:spPr>
          <a:xfrm>
            <a:off x="6642640" y="1073284"/>
            <a:ext cx="4119330" cy="2697429"/>
          </a:xfrm>
          <a:prstGeom prst="rect">
            <a:avLst/>
          </a:prstGeom>
        </p:spPr>
      </p:pic>
      <p:sp>
        <p:nvSpPr>
          <p:cNvPr id="6" name="文本框 5">
            <a:extLst>
              <a:ext uri="{FF2B5EF4-FFF2-40B4-BE49-F238E27FC236}">
                <a16:creationId xmlns:a16="http://schemas.microsoft.com/office/drawing/2014/main" id="{C09706DA-AE2E-03A6-AC0D-248DACF62FD3}"/>
              </a:ext>
            </a:extLst>
          </p:cNvPr>
          <p:cNvSpPr txBox="1"/>
          <p:nvPr/>
        </p:nvSpPr>
        <p:spPr>
          <a:xfrm>
            <a:off x="6749593" y="3978112"/>
            <a:ext cx="4600279" cy="369332"/>
          </a:xfrm>
          <a:prstGeom prst="rect">
            <a:avLst/>
          </a:prstGeom>
          <a:noFill/>
        </p:spPr>
        <p:txBody>
          <a:bodyPr wrap="square" rtlCol="0">
            <a:spAutoFit/>
          </a:bodyPr>
          <a:lstStyle/>
          <a:p>
            <a:r>
              <a:rPr lang="zh-CN" altLang="en-US" dirty="0"/>
              <a:t>可以看出</a:t>
            </a:r>
            <a:r>
              <a:rPr lang="en-US" altLang="zh-CN" dirty="0" err="1"/>
              <a:t>kopt</a:t>
            </a:r>
            <a:r>
              <a:rPr lang="zh-CN" altLang="en-US" dirty="0"/>
              <a:t>与节点个数和场地大小</a:t>
            </a:r>
            <a:r>
              <a:rPr lang="en-US" altLang="zh-CN" dirty="0"/>
              <a:t>M</a:t>
            </a:r>
            <a:r>
              <a:rPr lang="zh-CN" altLang="en-US" dirty="0"/>
              <a:t>有关</a:t>
            </a:r>
          </a:p>
        </p:txBody>
      </p:sp>
    </p:spTree>
    <p:extLst>
      <p:ext uri="{BB962C8B-B14F-4D97-AF65-F5344CB8AC3E}">
        <p14:creationId xmlns:p14="http://schemas.microsoft.com/office/powerpoint/2010/main" val="208335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5B578E-8131-9C42-4926-6072E2D4FC06}"/>
              </a:ext>
            </a:extLst>
          </p:cNvPr>
          <p:cNvSpPr>
            <a:spLocks noGrp="1"/>
          </p:cNvSpPr>
          <p:nvPr>
            <p:ph type="sldNum" sz="quarter" idx="12"/>
          </p:nvPr>
        </p:nvSpPr>
        <p:spPr/>
        <p:txBody>
          <a:bodyPr/>
          <a:lstStyle/>
          <a:p>
            <a:fld id="{7CFB1EEF-B761-4911-A2FD-18DBD3241D03}" type="slidenum">
              <a:rPr lang="zh-CN" altLang="en-US" spc="90" smtClean="0"/>
              <a:t>9</a:t>
            </a:fld>
            <a:endParaRPr lang="zh-CN" altLang="en-US" spc="90" dirty="0"/>
          </a:p>
        </p:txBody>
      </p:sp>
      <p:sp>
        <p:nvSpPr>
          <p:cNvPr id="4" name="文本框 3">
            <a:extLst>
              <a:ext uri="{FF2B5EF4-FFF2-40B4-BE49-F238E27FC236}">
                <a16:creationId xmlns:a16="http://schemas.microsoft.com/office/drawing/2014/main" id="{03CE9E44-7651-2668-06D7-39D0CD8B0588}"/>
              </a:ext>
            </a:extLst>
          </p:cNvPr>
          <p:cNvSpPr txBox="1"/>
          <p:nvPr/>
        </p:nvSpPr>
        <p:spPr>
          <a:xfrm>
            <a:off x="360576" y="781581"/>
            <a:ext cx="6094428" cy="523220"/>
          </a:xfrm>
          <a:prstGeom prst="rect">
            <a:avLst/>
          </a:prstGeom>
          <a:noFill/>
        </p:spPr>
        <p:txBody>
          <a:bodyPr wrap="square">
            <a:spAutoFit/>
          </a:bodyPr>
          <a:lstStyle/>
          <a:p>
            <a:r>
              <a:rPr lang="en-US" altLang="zh-CN" sz="2800" dirty="0"/>
              <a:t>4.</a:t>
            </a:r>
            <a:r>
              <a:rPr lang="zh-CN" altLang="en-US" sz="2800" dirty="0"/>
              <a:t>协议性能评估</a:t>
            </a:r>
          </a:p>
        </p:txBody>
      </p:sp>
      <p:pic>
        <p:nvPicPr>
          <p:cNvPr id="10" name="图片 9">
            <a:extLst>
              <a:ext uri="{FF2B5EF4-FFF2-40B4-BE49-F238E27FC236}">
                <a16:creationId xmlns:a16="http://schemas.microsoft.com/office/drawing/2014/main" id="{BC30CB33-FA97-9777-2760-CB0AC42B13B3}"/>
              </a:ext>
            </a:extLst>
          </p:cNvPr>
          <p:cNvPicPr>
            <a:picLocks noChangeAspect="1"/>
          </p:cNvPicPr>
          <p:nvPr/>
        </p:nvPicPr>
        <p:blipFill>
          <a:blip r:embed="rId2"/>
          <a:stretch>
            <a:fillRect/>
          </a:stretch>
        </p:blipFill>
        <p:spPr>
          <a:xfrm>
            <a:off x="215067" y="1304801"/>
            <a:ext cx="3192723" cy="4771618"/>
          </a:xfrm>
          <a:prstGeom prst="rect">
            <a:avLst/>
          </a:prstGeom>
        </p:spPr>
      </p:pic>
      <p:sp>
        <p:nvSpPr>
          <p:cNvPr id="12" name="文本框 11">
            <a:extLst>
              <a:ext uri="{FF2B5EF4-FFF2-40B4-BE49-F238E27FC236}">
                <a16:creationId xmlns:a16="http://schemas.microsoft.com/office/drawing/2014/main" id="{3EAB0ABF-C921-8E9F-5514-58E09E0DEA39}"/>
              </a:ext>
            </a:extLst>
          </p:cNvPr>
          <p:cNvSpPr txBox="1"/>
          <p:nvPr/>
        </p:nvSpPr>
        <p:spPr>
          <a:xfrm>
            <a:off x="3754224" y="1120135"/>
            <a:ext cx="7652209" cy="369332"/>
          </a:xfrm>
          <a:prstGeom prst="rect">
            <a:avLst/>
          </a:prstGeom>
          <a:noFill/>
        </p:spPr>
        <p:txBody>
          <a:bodyPr wrap="square">
            <a:spAutoFit/>
          </a:bodyPr>
          <a:lstStyle/>
          <a:p>
            <a:r>
              <a:rPr lang="zh-CN" altLang="en-US" dirty="0"/>
              <a:t>显示了</a:t>
            </a:r>
            <a:r>
              <a:rPr lang="en-US" altLang="zh-CN" dirty="0"/>
              <a:t>m = 0.2</a:t>
            </a:r>
            <a:r>
              <a:rPr lang="zh-CN" altLang="en-US" dirty="0"/>
              <a:t>和</a:t>
            </a:r>
            <a:r>
              <a:rPr lang="en-US" altLang="zh-CN" dirty="0"/>
              <a:t>α = 1</a:t>
            </a:r>
            <a:r>
              <a:rPr lang="zh-CN" altLang="en-US" dirty="0"/>
              <a:t>与</a:t>
            </a:r>
            <a:r>
              <a:rPr lang="el-GR" altLang="zh-CN" dirty="0"/>
              <a:t>m = 0.2</a:t>
            </a:r>
            <a:r>
              <a:rPr lang="zh-CN" altLang="el-GR" dirty="0"/>
              <a:t>和</a:t>
            </a:r>
            <a:r>
              <a:rPr lang="el-GR" altLang="zh-CN" dirty="0"/>
              <a:t>α = 3</a:t>
            </a:r>
            <a:r>
              <a:rPr lang="zh-CN" altLang="en-US" dirty="0"/>
              <a:t>的情况下存活节点随轮次的结果</a:t>
            </a:r>
          </a:p>
        </p:txBody>
      </p:sp>
      <p:sp>
        <p:nvSpPr>
          <p:cNvPr id="14" name="文本框 13">
            <a:extLst>
              <a:ext uri="{FF2B5EF4-FFF2-40B4-BE49-F238E27FC236}">
                <a16:creationId xmlns:a16="http://schemas.microsoft.com/office/drawing/2014/main" id="{FD5115E2-A4D7-3595-9CC4-7C8A11F85F9C}"/>
              </a:ext>
            </a:extLst>
          </p:cNvPr>
          <p:cNvSpPr txBox="1"/>
          <p:nvPr/>
        </p:nvSpPr>
        <p:spPr>
          <a:xfrm>
            <a:off x="4112443" y="1777703"/>
            <a:ext cx="6094428" cy="1477328"/>
          </a:xfrm>
          <a:prstGeom prst="rect">
            <a:avLst/>
          </a:prstGeom>
          <a:noFill/>
        </p:spPr>
        <p:txBody>
          <a:bodyPr wrap="square">
            <a:spAutoFit/>
          </a:bodyPr>
          <a:lstStyle/>
          <a:p>
            <a:r>
              <a:rPr lang="zh-CN" altLang="en-US" dirty="0"/>
              <a:t>上图：与</a:t>
            </a:r>
            <a:r>
              <a:rPr lang="en-US" altLang="zh-CN" dirty="0"/>
              <a:t>LEACH</a:t>
            </a:r>
            <a:r>
              <a:rPr lang="zh-CN" altLang="en-US" dirty="0"/>
              <a:t>相比，</a:t>
            </a:r>
            <a:r>
              <a:rPr lang="en-US" altLang="zh-CN" dirty="0"/>
              <a:t>SEP</a:t>
            </a:r>
            <a:r>
              <a:rPr lang="zh-CN" altLang="en-US" dirty="0"/>
              <a:t>的稳定区域得到了扩展（增加了</a:t>
            </a:r>
            <a:r>
              <a:rPr lang="en-US" altLang="zh-CN" dirty="0"/>
              <a:t>8%</a:t>
            </a:r>
            <a:r>
              <a:rPr lang="zh-CN" altLang="en-US" dirty="0"/>
              <a:t>），尽管增益并不是很大。而且，</a:t>
            </a:r>
            <a:r>
              <a:rPr lang="en-US" altLang="zh-CN" dirty="0"/>
              <a:t>SEP</a:t>
            </a:r>
            <a:r>
              <a:rPr lang="zh-CN" altLang="en-US" dirty="0"/>
              <a:t>的不稳定区域比</a:t>
            </a:r>
            <a:r>
              <a:rPr lang="en-US" altLang="zh-CN" dirty="0"/>
              <a:t>LEACH</a:t>
            </a:r>
            <a:r>
              <a:rPr lang="zh-CN" altLang="en-US" dirty="0"/>
              <a:t>短。更重要的是要注意的是，</a:t>
            </a:r>
            <a:r>
              <a:rPr lang="en-US" altLang="zh-CN" dirty="0"/>
              <a:t>SEP</a:t>
            </a:r>
            <a:r>
              <a:rPr lang="zh-CN" altLang="en-US" dirty="0"/>
              <a:t>的稳定区域甚至大于</a:t>
            </a:r>
            <a:r>
              <a:rPr lang="en-US" altLang="zh-CN" dirty="0"/>
              <a:t>FAIR</a:t>
            </a:r>
            <a:r>
              <a:rPr lang="zh-CN" altLang="en-US" dirty="0"/>
              <a:t>。此外，</a:t>
            </a:r>
            <a:r>
              <a:rPr lang="en-US" altLang="zh-CN" dirty="0"/>
              <a:t>SEP</a:t>
            </a:r>
            <a:r>
              <a:rPr lang="zh-CN" altLang="en-US" dirty="0"/>
              <a:t>的不稳定区域略大于</a:t>
            </a:r>
            <a:r>
              <a:rPr lang="en-US" altLang="zh-CN" dirty="0"/>
              <a:t>FAIR</a:t>
            </a:r>
            <a:r>
              <a:rPr lang="zh-CN" altLang="en-US" dirty="0"/>
              <a:t>，而</a:t>
            </a:r>
            <a:r>
              <a:rPr lang="en-US" altLang="zh-CN" dirty="0"/>
              <a:t>SEP</a:t>
            </a:r>
            <a:r>
              <a:rPr lang="zh-CN" altLang="en-US" dirty="0"/>
              <a:t>每轮的存活节点数非常接近</a:t>
            </a:r>
            <a:r>
              <a:rPr lang="en-US" altLang="zh-CN" dirty="0"/>
              <a:t>FAIR</a:t>
            </a:r>
            <a:r>
              <a:rPr lang="zh-CN" altLang="en-US" dirty="0"/>
              <a:t>。</a:t>
            </a:r>
          </a:p>
        </p:txBody>
      </p:sp>
      <p:sp>
        <p:nvSpPr>
          <p:cNvPr id="16" name="文本框 15">
            <a:extLst>
              <a:ext uri="{FF2B5EF4-FFF2-40B4-BE49-F238E27FC236}">
                <a16:creationId xmlns:a16="http://schemas.microsoft.com/office/drawing/2014/main" id="{51254806-2921-24A7-7CAB-3AF7D182D2E8}"/>
              </a:ext>
            </a:extLst>
          </p:cNvPr>
          <p:cNvSpPr txBox="1"/>
          <p:nvPr/>
        </p:nvSpPr>
        <p:spPr>
          <a:xfrm>
            <a:off x="4112443" y="4117951"/>
            <a:ext cx="6094428" cy="1200329"/>
          </a:xfrm>
          <a:prstGeom prst="rect">
            <a:avLst/>
          </a:prstGeom>
          <a:noFill/>
        </p:spPr>
        <p:txBody>
          <a:bodyPr wrap="square">
            <a:spAutoFit/>
          </a:bodyPr>
          <a:lstStyle/>
          <a:p>
            <a:r>
              <a:rPr lang="zh-CN" altLang="en-US" dirty="0"/>
              <a:t>下图：现在，</a:t>
            </a:r>
            <a:r>
              <a:rPr lang="en-US" altLang="zh-CN" dirty="0"/>
              <a:t>SEP</a:t>
            </a:r>
            <a:r>
              <a:rPr lang="zh-CN" altLang="en-US" dirty="0"/>
              <a:t>充分利用了异质性（先进节点的额外能量） </a:t>
            </a:r>
            <a:r>
              <a:rPr lang="en-US" altLang="zh-CN" dirty="0"/>
              <a:t>- </a:t>
            </a:r>
            <a:r>
              <a:rPr lang="zh-CN" altLang="en-US" dirty="0"/>
              <a:t>与</a:t>
            </a:r>
            <a:r>
              <a:rPr lang="en-US" altLang="zh-CN" dirty="0"/>
              <a:t>LEACH</a:t>
            </a:r>
            <a:r>
              <a:rPr lang="zh-CN" altLang="en-US" dirty="0"/>
              <a:t>相比，稳定区域显著增加了（增加了</a:t>
            </a:r>
            <a:r>
              <a:rPr lang="en-US" altLang="zh-CN" dirty="0"/>
              <a:t>26%</a:t>
            </a:r>
            <a:r>
              <a:rPr lang="zh-CN" altLang="en-US" dirty="0"/>
              <a:t>）。同样，</a:t>
            </a:r>
            <a:r>
              <a:rPr lang="en-US" altLang="zh-CN" dirty="0"/>
              <a:t>SEP</a:t>
            </a:r>
            <a:r>
              <a:rPr lang="zh-CN" altLang="en-US" dirty="0"/>
              <a:t>的稳定区域大于</a:t>
            </a:r>
            <a:r>
              <a:rPr lang="en-US" altLang="zh-CN" dirty="0"/>
              <a:t>FAIR</a:t>
            </a:r>
            <a:r>
              <a:rPr lang="zh-CN" altLang="en-US" dirty="0"/>
              <a:t>。 </a:t>
            </a:r>
            <a:r>
              <a:rPr lang="en-US" altLang="zh-CN" dirty="0"/>
              <a:t>SEP</a:t>
            </a:r>
            <a:r>
              <a:rPr lang="zh-CN" altLang="en-US" dirty="0"/>
              <a:t>的不稳定区域比</a:t>
            </a:r>
            <a:r>
              <a:rPr lang="en-US" altLang="zh-CN" dirty="0"/>
              <a:t>LEACH</a:t>
            </a:r>
            <a:r>
              <a:rPr lang="zh-CN" altLang="en-US" dirty="0"/>
              <a:t>短，而</a:t>
            </a:r>
            <a:r>
              <a:rPr lang="en-US" altLang="zh-CN" dirty="0"/>
              <a:t>SEP</a:t>
            </a:r>
            <a:r>
              <a:rPr lang="zh-CN" altLang="en-US" dirty="0"/>
              <a:t>下的存活节点数接近</a:t>
            </a:r>
            <a:r>
              <a:rPr lang="en-US" altLang="zh-CN" dirty="0"/>
              <a:t>FAIR</a:t>
            </a:r>
            <a:r>
              <a:rPr lang="zh-CN" altLang="en-US" dirty="0"/>
              <a:t>。</a:t>
            </a:r>
          </a:p>
        </p:txBody>
      </p:sp>
    </p:spTree>
    <p:extLst>
      <p:ext uri="{BB962C8B-B14F-4D97-AF65-F5344CB8AC3E}">
        <p14:creationId xmlns:p14="http://schemas.microsoft.com/office/powerpoint/2010/main" val="1712491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1299</Words>
  <Application>Microsoft Office PowerPoint</Application>
  <PresentationFormat>宽屏</PresentationFormat>
  <Paragraphs>57</Paragraphs>
  <Slides>13</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Microsoft YaHei Light</vt:lpstr>
      <vt:lpstr>等线</vt:lpstr>
      <vt:lpstr>微软雅黑</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silong cao</cp:lastModifiedBy>
  <cp:revision>26</cp:revision>
  <dcterms:created xsi:type="dcterms:W3CDTF">1900-01-01T00:00:00Z</dcterms:created>
  <dcterms:modified xsi:type="dcterms:W3CDTF">2024-01-06T05:17:41Z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6747CA41361CBDB26D713C655FD84BA4_32</vt:lpwstr>
  </property>
  <property fmtid="{D5CDD505-2E9C-101B-9397-08002B2CF9AE}" pid="3" name="KSOProductBuildVer">
    <vt:lpwstr>2052-12.3.1</vt:lpwstr>
  </property>
</Properties>
</file>